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70.jpg" ContentType="image/jpeg"/>
  <Override PartName="/ppt/media/image71.jp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7"/>
  </p:notesMasterIdLst>
  <p:sldIdLst>
    <p:sldId id="262" r:id="rId2"/>
    <p:sldId id="257" r:id="rId3"/>
    <p:sldId id="439" r:id="rId4"/>
    <p:sldId id="315" r:id="rId5"/>
    <p:sldId id="476" r:id="rId6"/>
    <p:sldId id="292" r:id="rId7"/>
    <p:sldId id="478" r:id="rId8"/>
    <p:sldId id="479" r:id="rId9"/>
    <p:sldId id="480" r:id="rId10"/>
    <p:sldId id="313" r:id="rId11"/>
    <p:sldId id="314" r:id="rId12"/>
    <p:sldId id="311" r:id="rId13"/>
    <p:sldId id="477" r:id="rId14"/>
    <p:sldId id="452" r:id="rId15"/>
    <p:sldId id="453" r:id="rId16"/>
    <p:sldId id="293" r:id="rId17"/>
    <p:sldId id="294" r:id="rId18"/>
    <p:sldId id="434" r:id="rId19"/>
    <p:sldId id="295" r:id="rId20"/>
    <p:sldId id="483" r:id="rId21"/>
    <p:sldId id="309" r:id="rId22"/>
    <p:sldId id="310" r:id="rId23"/>
    <p:sldId id="686" r:id="rId24"/>
    <p:sldId id="258" r:id="rId25"/>
    <p:sldId id="260" r:id="rId26"/>
    <p:sldId id="426" r:id="rId27"/>
    <p:sldId id="267" r:id="rId28"/>
    <p:sldId id="437" r:id="rId29"/>
    <p:sldId id="272" r:id="rId30"/>
    <p:sldId id="273" r:id="rId31"/>
    <p:sldId id="274" r:id="rId32"/>
    <p:sldId id="275" r:id="rId33"/>
    <p:sldId id="455" r:id="rId34"/>
    <p:sldId id="284" r:id="rId35"/>
    <p:sldId id="285" r:id="rId36"/>
    <p:sldId id="487" r:id="rId37"/>
    <p:sldId id="488" r:id="rId38"/>
    <p:sldId id="286" r:id="rId39"/>
    <p:sldId id="287" r:id="rId40"/>
    <p:sldId id="288" r:id="rId41"/>
    <p:sldId id="289" r:id="rId42"/>
    <p:sldId id="368" r:id="rId43"/>
    <p:sldId id="369" r:id="rId44"/>
    <p:sldId id="370" r:id="rId45"/>
    <p:sldId id="372" r:id="rId46"/>
    <p:sldId id="490" r:id="rId47"/>
    <p:sldId id="491" r:id="rId48"/>
    <p:sldId id="492" r:id="rId49"/>
    <p:sldId id="502" r:id="rId50"/>
    <p:sldId id="687" r:id="rId51"/>
    <p:sldId id="489" r:id="rId52"/>
    <p:sldId id="505" r:id="rId53"/>
    <p:sldId id="506" r:id="rId54"/>
    <p:sldId id="495" r:id="rId55"/>
    <p:sldId id="494" r:id="rId56"/>
    <p:sldId id="481" r:id="rId57"/>
    <p:sldId id="374" r:id="rId58"/>
    <p:sldId id="375" r:id="rId59"/>
    <p:sldId id="376" r:id="rId60"/>
    <p:sldId id="377" r:id="rId61"/>
    <p:sldId id="378" r:id="rId62"/>
    <p:sldId id="379" r:id="rId63"/>
    <p:sldId id="380" r:id="rId64"/>
    <p:sldId id="381" r:id="rId65"/>
    <p:sldId id="382" r:id="rId66"/>
    <p:sldId id="459" r:id="rId67"/>
    <p:sldId id="460" r:id="rId68"/>
    <p:sldId id="385" r:id="rId69"/>
    <p:sldId id="386" r:id="rId70"/>
    <p:sldId id="387" r:id="rId71"/>
    <p:sldId id="388" r:id="rId72"/>
    <p:sldId id="389" r:id="rId73"/>
    <p:sldId id="312" r:id="rId74"/>
    <p:sldId id="390" r:id="rId75"/>
    <p:sldId id="391" r:id="rId76"/>
    <p:sldId id="392" r:id="rId77"/>
    <p:sldId id="316" r:id="rId78"/>
    <p:sldId id="393" r:id="rId79"/>
    <p:sldId id="394" r:id="rId80"/>
    <p:sldId id="395" r:id="rId81"/>
    <p:sldId id="396" r:id="rId82"/>
    <p:sldId id="399" r:id="rId83"/>
    <p:sldId id="400" r:id="rId84"/>
    <p:sldId id="401" r:id="rId85"/>
    <p:sldId id="361" r:id="rId86"/>
    <p:sldId id="415" r:id="rId87"/>
    <p:sldId id="416" r:id="rId88"/>
    <p:sldId id="418" r:id="rId89"/>
    <p:sldId id="419" r:id="rId90"/>
    <p:sldId id="461" r:id="rId91"/>
    <p:sldId id="469" r:id="rId92"/>
    <p:sldId id="463" r:id="rId93"/>
    <p:sldId id="482" r:id="rId94"/>
    <p:sldId id="465" r:id="rId95"/>
    <p:sldId id="467" r:id="rId96"/>
    <p:sldId id="464" r:id="rId97"/>
    <p:sldId id="470" r:id="rId98"/>
    <p:sldId id="509" r:id="rId99"/>
    <p:sldId id="511" r:id="rId100"/>
    <p:sldId id="693" r:id="rId101"/>
    <p:sldId id="688" r:id="rId102"/>
    <p:sldId id="694" r:id="rId103"/>
    <p:sldId id="697" r:id="rId104"/>
    <p:sldId id="700" r:id="rId105"/>
    <p:sldId id="696" r:id="rId106"/>
    <p:sldId id="701" r:id="rId107"/>
    <p:sldId id="695" r:id="rId108"/>
    <p:sldId id="702" r:id="rId109"/>
    <p:sldId id="703" r:id="rId110"/>
    <p:sldId id="668" r:id="rId111"/>
    <p:sldId id="669" r:id="rId112"/>
    <p:sldId id="671" r:id="rId113"/>
    <p:sldId id="670" r:id="rId114"/>
    <p:sldId id="680" r:id="rId115"/>
    <p:sldId id="682" r:id="rId116"/>
    <p:sldId id="681" r:id="rId117"/>
    <p:sldId id="704" r:id="rId118"/>
    <p:sldId id="672" r:id="rId119"/>
    <p:sldId id="685" r:id="rId120"/>
    <p:sldId id="674" r:id="rId121"/>
    <p:sldId id="673" r:id="rId122"/>
    <p:sldId id="675" r:id="rId123"/>
    <p:sldId id="676" r:id="rId124"/>
    <p:sldId id="501" r:id="rId125"/>
    <p:sldId id="263" r:id="rId1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9EB7"/>
    <a:srgbClr val="285F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3" autoAdjust="0"/>
    <p:restoredTop sz="84548" autoAdjust="0"/>
  </p:normalViewPr>
  <p:slideViewPr>
    <p:cSldViewPr snapToGrid="0" showGuides="1">
      <p:cViewPr varScale="1">
        <p:scale>
          <a:sx n="80" d="100"/>
          <a:sy n="80" d="100"/>
        </p:scale>
        <p:origin x="79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AB238-FAA4-45FD-9DAC-47D56BA7D6A1}" type="datetimeFigureOut">
              <a:rPr lang="it-IT" smtClean="0"/>
              <a:t>18/09/2025</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2849E-DAC1-40F7-B309-F5576908E3EF}" type="slidenum">
              <a:rPr lang="it-IT" smtClean="0"/>
              <a:t>‹#›</a:t>
            </a:fld>
            <a:endParaRPr lang="it-IT"/>
          </a:p>
        </p:txBody>
      </p:sp>
    </p:spTree>
    <p:extLst>
      <p:ext uri="{BB962C8B-B14F-4D97-AF65-F5344CB8AC3E}">
        <p14:creationId xmlns:p14="http://schemas.microsoft.com/office/powerpoint/2010/main" val="1329144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32849E-DAC1-40F7-B309-F5576908E3EF}" type="slidenum">
              <a:rPr lang="it-IT" smtClean="0"/>
              <a:t>11</a:t>
            </a:fld>
            <a:endParaRPr lang="it-IT"/>
          </a:p>
        </p:txBody>
      </p:sp>
    </p:spTree>
    <p:extLst>
      <p:ext uri="{BB962C8B-B14F-4D97-AF65-F5344CB8AC3E}">
        <p14:creationId xmlns:p14="http://schemas.microsoft.com/office/powerpoint/2010/main" val="185283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CD7B8DC-DA0B-42A1-A91E-524513E84401}" type="slidenum">
              <a:rPr lang="en-US" altLang="it-IT"/>
              <a:pPr/>
              <a:t>31</a:t>
            </a:fld>
            <a:endParaRPr lang="en-US" altLang="it-IT"/>
          </a:p>
        </p:txBody>
      </p:sp>
      <p:sp>
        <p:nvSpPr>
          <p:cNvPr id="16076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077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470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9ABF8B6-3849-426A-A102-150268B09FAD}" type="slidenum">
              <a:rPr lang="en-US" altLang="it-IT"/>
              <a:pPr/>
              <a:t>32</a:t>
            </a:fld>
            <a:endParaRPr lang="en-US" altLang="it-IT"/>
          </a:p>
        </p:txBody>
      </p:sp>
      <p:sp>
        <p:nvSpPr>
          <p:cNvPr id="16179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17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964876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4E50A43-BF9C-4A40-BCA6-831F95E181A0}" type="slidenum">
              <a:rPr lang="en-US" altLang="it-IT"/>
              <a:pPr/>
              <a:t>33</a:t>
            </a:fld>
            <a:endParaRPr lang="en-US" altLang="it-IT"/>
          </a:p>
        </p:txBody>
      </p:sp>
      <p:sp>
        <p:nvSpPr>
          <p:cNvPr id="16281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28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791242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4D25A91-9B09-4BC2-B74A-F3EC707D4432}" type="slidenum">
              <a:rPr lang="en-US" altLang="it-IT"/>
              <a:pPr/>
              <a:t>34</a:t>
            </a:fld>
            <a:endParaRPr lang="en-US" altLang="it-IT"/>
          </a:p>
        </p:txBody>
      </p:sp>
      <p:sp>
        <p:nvSpPr>
          <p:cNvPr id="17100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101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934219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F5285F4-01AC-408F-ABA1-2AA4A7240E03}" type="slidenum">
              <a:rPr lang="en-US" altLang="it-IT"/>
              <a:pPr/>
              <a:t>35</a:t>
            </a:fld>
            <a:endParaRPr lang="en-US" altLang="it-IT"/>
          </a:p>
        </p:txBody>
      </p:sp>
      <p:sp>
        <p:nvSpPr>
          <p:cNvPr id="17203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20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062580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88C6EF6-414C-4229-A833-B7EE7862ED6B}" type="slidenum">
              <a:rPr lang="en-US" altLang="it-IT"/>
              <a:pPr/>
              <a:t>38</a:t>
            </a:fld>
            <a:endParaRPr lang="en-US" altLang="it-IT"/>
          </a:p>
        </p:txBody>
      </p:sp>
      <p:sp>
        <p:nvSpPr>
          <p:cNvPr id="17305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305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056030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C7BD650-BD2D-485B-9F1F-40D736390654}" type="slidenum">
              <a:rPr lang="en-US" altLang="it-IT"/>
              <a:pPr/>
              <a:t>39</a:t>
            </a:fld>
            <a:endParaRPr lang="en-US" altLang="it-IT"/>
          </a:p>
        </p:txBody>
      </p:sp>
      <p:sp>
        <p:nvSpPr>
          <p:cNvPr id="17408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408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738748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7AFECE9-F925-42AF-B50D-A951B31A18BB}" type="slidenum">
              <a:rPr lang="en-US" altLang="it-IT"/>
              <a:pPr/>
              <a:t>40</a:t>
            </a:fld>
            <a:endParaRPr lang="en-US" altLang="it-IT"/>
          </a:p>
        </p:txBody>
      </p:sp>
      <p:sp>
        <p:nvSpPr>
          <p:cNvPr id="17510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51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741409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F2371F-107E-4D20-96D6-5E126A4FBA4D}" type="slidenum">
              <a:rPr lang="en-US" altLang="it-IT"/>
              <a:pPr/>
              <a:t>41</a:t>
            </a:fld>
            <a:endParaRPr lang="en-US" altLang="it-IT"/>
          </a:p>
        </p:txBody>
      </p:sp>
      <p:sp>
        <p:nvSpPr>
          <p:cNvPr id="17612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61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569766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1CE8AF7-EB96-47BC-A66A-1058D5D61207}" type="slidenum">
              <a:rPr lang="en-US" altLang="it-IT"/>
              <a:pPr/>
              <a:t>42</a:t>
            </a:fld>
            <a:endParaRPr lang="en-US" altLang="it-IT"/>
          </a:p>
        </p:txBody>
      </p:sp>
      <p:sp>
        <p:nvSpPr>
          <p:cNvPr id="17715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715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611063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lide Number Placeholder 3"/>
          <p:cNvSpPr>
            <a:spLocks noGrp="1"/>
          </p:cNvSpPr>
          <p:nvPr>
            <p:ph type="sldNum" sz="quarter" idx="10"/>
          </p:nvPr>
        </p:nvSpPr>
        <p:spPr/>
        <p:txBody>
          <a:bodyPr/>
          <a:lstStyle/>
          <a:p>
            <a:fld id="{7A73D71B-E010-40D0-83F0-631679F4A667}" type="slidenum">
              <a:rPr lang="it-IT" smtClean="0"/>
              <a:t>18</a:t>
            </a:fld>
            <a:endParaRPr lang="it-IT"/>
          </a:p>
        </p:txBody>
      </p:sp>
    </p:spTree>
    <p:extLst>
      <p:ext uri="{BB962C8B-B14F-4D97-AF65-F5344CB8AC3E}">
        <p14:creationId xmlns:p14="http://schemas.microsoft.com/office/powerpoint/2010/main" val="4167953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10C11F9-01DE-4412-995C-3F39D05807FC}" type="slidenum">
              <a:rPr lang="en-US" altLang="it-IT"/>
              <a:pPr/>
              <a:t>43</a:t>
            </a:fld>
            <a:endParaRPr lang="en-US" altLang="it-IT"/>
          </a:p>
        </p:txBody>
      </p:sp>
      <p:sp>
        <p:nvSpPr>
          <p:cNvPr id="17817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81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4185715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F1F7A39-303E-46C8-AA8A-D5BEDE82D5C0}" type="slidenum">
              <a:rPr lang="en-US" altLang="it-IT"/>
              <a:pPr/>
              <a:t>44</a:t>
            </a:fld>
            <a:endParaRPr lang="en-US" altLang="it-IT"/>
          </a:p>
        </p:txBody>
      </p:sp>
      <p:sp>
        <p:nvSpPr>
          <p:cNvPr id="17920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792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336361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7DFD45C-2FD0-4A57-A6D8-5146B2992BF8}" type="slidenum">
              <a:rPr lang="en-US" altLang="it-IT"/>
              <a:pPr/>
              <a:t>45</a:t>
            </a:fld>
            <a:endParaRPr lang="en-US" altLang="it-IT"/>
          </a:p>
        </p:txBody>
      </p:sp>
      <p:sp>
        <p:nvSpPr>
          <p:cNvPr id="18124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125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764515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D9BA7D2-6EE8-456F-BFCC-82621A14A66D}" type="slidenum">
              <a:rPr lang="en-US" altLang="it-IT"/>
              <a:pPr/>
              <a:t>57</a:t>
            </a:fld>
            <a:endParaRPr lang="en-US" altLang="it-IT"/>
          </a:p>
        </p:txBody>
      </p:sp>
      <p:sp>
        <p:nvSpPr>
          <p:cNvPr id="18329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329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4083163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1B34E97-3964-4CB9-AAE2-0E0A887B73C8}" type="slidenum">
              <a:rPr lang="en-US" altLang="it-IT"/>
              <a:pPr/>
              <a:t>58</a:t>
            </a:fld>
            <a:endParaRPr lang="en-US" altLang="it-IT"/>
          </a:p>
        </p:txBody>
      </p:sp>
      <p:sp>
        <p:nvSpPr>
          <p:cNvPr id="18432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761116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AECED94-4467-49CD-B4A6-ABD3A95969EC}" type="slidenum">
              <a:rPr lang="en-US" altLang="it-IT"/>
              <a:pPr/>
              <a:t>59</a:t>
            </a:fld>
            <a:endParaRPr lang="en-US" altLang="it-IT"/>
          </a:p>
        </p:txBody>
      </p:sp>
      <p:sp>
        <p:nvSpPr>
          <p:cNvPr id="18534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53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89311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2982891-38ED-4F59-AA56-033BED9E317A}" type="slidenum">
              <a:rPr lang="en-US" altLang="it-IT"/>
              <a:pPr/>
              <a:t>60</a:t>
            </a:fld>
            <a:endParaRPr lang="en-US" altLang="it-IT"/>
          </a:p>
        </p:txBody>
      </p:sp>
      <p:sp>
        <p:nvSpPr>
          <p:cNvPr id="18636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637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225300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9285609-022E-4685-9461-F644806FA1BF}" type="slidenum">
              <a:rPr lang="en-US" altLang="it-IT"/>
              <a:pPr/>
              <a:t>61</a:t>
            </a:fld>
            <a:endParaRPr lang="en-US" altLang="it-IT"/>
          </a:p>
        </p:txBody>
      </p:sp>
      <p:sp>
        <p:nvSpPr>
          <p:cNvPr id="18739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73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798108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F0F6673-245E-435A-9D8D-8AB6AE1B8682}" type="slidenum">
              <a:rPr lang="en-US" altLang="it-IT"/>
              <a:pPr/>
              <a:t>62</a:t>
            </a:fld>
            <a:endParaRPr lang="en-US" altLang="it-IT"/>
          </a:p>
        </p:txBody>
      </p:sp>
      <p:sp>
        <p:nvSpPr>
          <p:cNvPr id="18841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84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369522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99D2DEE-7482-456A-93DF-D89688673522}" type="slidenum">
              <a:rPr lang="en-US" altLang="it-IT"/>
              <a:pPr/>
              <a:t>63</a:t>
            </a:fld>
            <a:endParaRPr lang="en-US" altLang="it-IT"/>
          </a:p>
        </p:txBody>
      </p:sp>
      <p:sp>
        <p:nvSpPr>
          <p:cNvPr id="18944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944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72916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59AFA9F-3374-47B2-B140-215D0A8CD866}" type="slidenum">
              <a:rPr lang="en-US" altLang="it-IT"/>
              <a:pPr/>
              <a:t>24</a:t>
            </a:fld>
            <a:endParaRPr lang="en-US" altLang="it-IT"/>
          </a:p>
        </p:txBody>
      </p:sp>
      <p:sp>
        <p:nvSpPr>
          <p:cNvPr id="14438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145117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279F721-AB01-4691-819A-80BD8297B279}" type="slidenum">
              <a:rPr lang="en-US" altLang="it-IT"/>
              <a:pPr/>
              <a:t>64</a:t>
            </a:fld>
            <a:endParaRPr lang="en-US" altLang="it-IT"/>
          </a:p>
        </p:txBody>
      </p:sp>
      <p:sp>
        <p:nvSpPr>
          <p:cNvPr id="19046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046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516983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50E179A-232D-4803-A966-87FA93B50BCE}" type="slidenum">
              <a:rPr lang="en-US" altLang="it-IT"/>
              <a:pPr/>
              <a:t>65</a:t>
            </a:fld>
            <a:endParaRPr lang="en-US" altLang="it-IT"/>
          </a:p>
        </p:txBody>
      </p:sp>
      <p:sp>
        <p:nvSpPr>
          <p:cNvPr id="19148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149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4218742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0A4AA04-9364-4A7F-A1FB-DA267434F47F}" type="slidenum">
              <a:rPr lang="en-US" altLang="it-IT"/>
              <a:pPr/>
              <a:t>66</a:t>
            </a:fld>
            <a:endParaRPr lang="en-US" altLang="it-IT"/>
          </a:p>
        </p:txBody>
      </p:sp>
      <p:sp>
        <p:nvSpPr>
          <p:cNvPr id="19251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251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04773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AD56C12-3FCB-40AB-BC27-2675754329D9}" type="slidenum">
              <a:rPr lang="en-US" altLang="it-IT"/>
              <a:pPr/>
              <a:t>67</a:t>
            </a:fld>
            <a:endParaRPr lang="en-US" altLang="it-IT"/>
          </a:p>
        </p:txBody>
      </p:sp>
      <p:sp>
        <p:nvSpPr>
          <p:cNvPr id="19353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353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62115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4B06E0D-CD57-4D82-A72C-8330B8DDBB95}" type="slidenum">
              <a:rPr lang="en-US" altLang="it-IT"/>
              <a:pPr/>
              <a:t>68</a:t>
            </a:fld>
            <a:endParaRPr lang="en-US" altLang="it-IT"/>
          </a:p>
        </p:txBody>
      </p:sp>
      <p:sp>
        <p:nvSpPr>
          <p:cNvPr id="19456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456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001387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6A12C88-7A43-40CD-9B82-6B4AE44409B8}" type="slidenum">
              <a:rPr lang="en-US" altLang="it-IT"/>
              <a:pPr/>
              <a:t>69</a:t>
            </a:fld>
            <a:endParaRPr lang="en-US" altLang="it-IT"/>
          </a:p>
        </p:txBody>
      </p:sp>
      <p:sp>
        <p:nvSpPr>
          <p:cNvPr id="19558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558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244706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9353CA7-E19F-40C7-ABD6-5EBB6AEDC0E3}" type="slidenum">
              <a:rPr lang="en-US" altLang="it-IT"/>
              <a:pPr/>
              <a:t>70</a:t>
            </a:fld>
            <a:endParaRPr lang="en-US" altLang="it-IT"/>
          </a:p>
        </p:txBody>
      </p:sp>
      <p:sp>
        <p:nvSpPr>
          <p:cNvPr id="19660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661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468504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A25D4EA-E096-410D-97E9-81D258219B7C}" type="slidenum">
              <a:rPr lang="en-US" altLang="it-IT"/>
              <a:pPr/>
              <a:t>71</a:t>
            </a:fld>
            <a:endParaRPr lang="en-US" altLang="it-IT"/>
          </a:p>
        </p:txBody>
      </p:sp>
      <p:sp>
        <p:nvSpPr>
          <p:cNvPr id="19763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76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846980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0710526-C416-4E3C-935A-29AAC59D858E}" type="slidenum">
              <a:rPr lang="en-US" altLang="it-IT"/>
              <a:pPr/>
              <a:t>72</a:t>
            </a:fld>
            <a:endParaRPr lang="en-US" altLang="it-IT"/>
          </a:p>
        </p:txBody>
      </p:sp>
      <p:sp>
        <p:nvSpPr>
          <p:cNvPr id="19865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865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858980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EA975C8-A479-4BD2-8177-0D20FF53B842}" type="slidenum">
              <a:rPr lang="en-US" altLang="it-IT"/>
              <a:pPr/>
              <a:t>73</a:t>
            </a:fld>
            <a:endParaRPr lang="en-US" altLang="it-IT"/>
          </a:p>
        </p:txBody>
      </p:sp>
      <p:sp>
        <p:nvSpPr>
          <p:cNvPr id="19968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9968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824205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D525D50-03C8-4CB3-A6CD-8F0424E91984}" type="slidenum">
              <a:rPr lang="en-US" altLang="it-IT"/>
              <a:pPr/>
              <a:t>25</a:t>
            </a:fld>
            <a:endParaRPr lang="en-US" altLang="it-IT"/>
          </a:p>
        </p:txBody>
      </p:sp>
      <p:sp>
        <p:nvSpPr>
          <p:cNvPr id="14643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0855719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72BA935-EF07-417F-AD5A-A757CD35F44E}" type="slidenum">
              <a:rPr lang="en-US" altLang="it-IT"/>
              <a:pPr/>
              <a:t>74</a:t>
            </a:fld>
            <a:endParaRPr lang="en-US" altLang="it-IT"/>
          </a:p>
        </p:txBody>
      </p:sp>
      <p:sp>
        <p:nvSpPr>
          <p:cNvPr id="20070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070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550559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7082E9E-38B2-4106-B372-04D27050F102}" type="slidenum">
              <a:rPr lang="en-US" altLang="it-IT"/>
              <a:pPr/>
              <a:t>75</a:t>
            </a:fld>
            <a:endParaRPr lang="en-US" altLang="it-IT"/>
          </a:p>
        </p:txBody>
      </p:sp>
      <p:sp>
        <p:nvSpPr>
          <p:cNvPr id="20172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173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605321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91A2E59-99BB-4F35-8AB4-C52B902E5DD3}" type="slidenum">
              <a:rPr lang="en-US" altLang="it-IT"/>
              <a:pPr/>
              <a:t>76</a:t>
            </a:fld>
            <a:endParaRPr lang="en-US" altLang="it-IT"/>
          </a:p>
        </p:txBody>
      </p:sp>
      <p:sp>
        <p:nvSpPr>
          <p:cNvPr id="20275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275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885576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000BFC7-BCC6-43D7-B322-4E827706E241}" type="slidenum">
              <a:rPr lang="en-US" altLang="it-IT"/>
              <a:pPr/>
              <a:t>77</a:t>
            </a:fld>
            <a:endParaRPr lang="en-US" altLang="it-IT"/>
          </a:p>
        </p:txBody>
      </p:sp>
      <p:sp>
        <p:nvSpPr>
          <p:cNvPr id="20377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377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dirty="0"/>
          </a:p>
        </p:txBody>
      </p:sp>
    </p:spTree>
    <p:extLst>
      <p:ext uri="{BB962C8B-B14F-4D97-AF65-F5344CB8AC3E}">
        <p14:creationId xmlns:p14="http://schemas.microsoft.com/office/powerpoint/2010/main" val="1571397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BB8BE94-7571-4D1A-916A-C97DA04DC9D4}" type="slidenum">
              <a:rPr lang="en-US" altLang="it-IT"/>
              <a:pPr/>
              <a:t>78</a:t>
            </a:fld>
            <a:endParaRPr lang="en-US" altLang="it-IT"/>
          </a:p>
        </p:txBody>
      </p:sp>
      <p:sp>
        <p:nvSpPr>
          <p:cNvPr id="20480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48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6869056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B1EB55E-0F0A-4640-8B24-A626E1D6DC24}" type="slidenum">
              <a:rPr lang="en-US" altLang="it-IT"/>
              <a:pPr/>
              <a:t>79</a:t>
            </a:fld>
            <a:endParaRPr lang="en-US" altLang="it-IT"/>
          </a:p>
        </p:txBody>
      </p:sp>
      <p:sp>
        <p:nvSpPr>
          <p:cNvPr id="20582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582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6625794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64D5199-445F-4E63-9B49-698AF1C7EEF8}" type="slidenum">
              <a:rPr lang="en-US" altLang="it-IT"/>
              <a:pPr/>
              <a:t>80</a:t>
            </a:fld>
            <a:endParaRPr lang="en-US" altLang="it-IT"/>
          </a:p>
        </p:txBody>
      </p:sp>
      <p:sp>
        <p:nvSpPr>
          <p:cNvPr id="20684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685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0179825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3643724-AA4F-4A92-A5A5-EC0E3A3393C3}" type="slidenum">
              <a:rPr lang="en-US" altLang="it-IT"/>
              <a:pPr/>
              <a:t>81</a:t>
            </a:fld>
            <a:endParaRPr lang="en-US" altLang="it-IT"/>
          </a:p>
        </p:txBody>
      </p:sp>
      <p:sp>
        <p:nvSpPr>
          <p:cNvPr id="20787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0787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4182298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A389F49-99DA-4EC3-B3F0-1166D96444BF}" type="slidenum">
              <a:rPr lang="en-US" altLang="it-IT"/>
              <a:pPr/>
              <a:t>82</a:t>
            </a:fld>
            <a:endParaRPr lang="en-US" altLang="it-IT"/>
          </a:p>
        </p:txBody>
      </p:sp>
      <p:sp>
        <p:nvSpPr>
          <p:cNvPr id="21094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09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2982121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E9F281C-6255-4D9A-8FB1-0FEE9EE7CD41}" type="slidenum">
              <a:rPr lang="en-US" altLang="it-IT"/>
              <a:pPr/>
              <a:t>83</a:t>
            </a:fld>
            <a:endParaRPr lang="en-US" altLang="it-IT"/>
          </a:p>
        </p:txBody>
      </p:sp>
      <p:sp>
        <p:nvSpPr>
          <p:cNvPr id="211969"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1970"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373888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it-IT" baseline="0" dirty="0"/>
          </a:p>
        </p:txBody>
      </p:sp>
      <p:sp>
        <p:nvSpPr>
          <p:cNvPr id="4" name="Slide Number Placeholder 3"/>
          <p:cNvSpPr>
            <a:spLocks noGrp="1"/>
          </p:cNvSpPr>
          <p:nvPr>
            <p:ph type="sldNum" sz="quarter" idx="10"/>
          </p:nvPr>
        </p:nvSpPr>
        <p:spPr/>
        <p:txBody>
          <a:bodyPr/>
          <a:lstStyle/>
          <a:p>
            <a:fld id="{7A73D71B-E010-40D0-83F0-631679F4A667}" type="slidenum">
              <a:rPr lang="it-IT" smtClean="0"/>
              <a:t>26</a:t>
            </a:fld>
            <a:endParaRPr lang="it-IT"/>
          </a:p>
        </p:txBody>
      </p:sp>
    </p:spTree>
    <p:extLst>
      <p:ext uri="{BB962C8B-B14F-4D97-AF65-F5344CB8AC3E}">
        <p14:creationId xmlns:p14="http://schemas.microsoft.com/office/powerpoint/2010/main" val="106927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DADEF22-7A6C-4500-AD51-FA571C60C8E5}" type="slidenum">
              <a:rPr lang="en-US" altLang="it-IT"/>
              <a:pPr/>
              <a:t>84</a:t>
            </a:fld>
            <a:endParaRPr lang="en-US" altLang="it-IT"/>
          </a:p>
        </p:txBody>
      </p:sp>
      <p:sp>
        <p:nvSpPr>
          <p:cNvPr id="21299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129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2634222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75be817277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75be817277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03845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E89A903-CCCC-4B9D-93D2-E06A5B60C4EE}" type="slidenum">
              <a:rPr lang="en-US" altLang="it-IT"/>
              <a:pPr/>
              <a:t>86</a:t>
            </a:fld>
            <a:endParaRPr lang="en-US" altLang="it-IT"/>
          </a:p>
        </p:txBody>
      </p:sp>
      <p:sp>
        <p:nvSpPr>
          <p:cNvPr id="23552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673656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9F5BB7E-D827-4743-9C3A-20790F1BB05F}" type="slidenum">
              <a:rPr lang="en-US" altLang="it-IT"/>
              <a:pPr/>
              <a:t>87</a:t>
            </a:fld>
            <a:endParaRPr lang="en-US" altLang="it-IT"/>
          </a:p>
        </p:txBody>
      </p:sp>
      <p:sp>
        <p:nvSpPr>
          <p:cNvPr id="23654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65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22094025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B11F6F6-F629-4272-98A0-28AD41FE6DA6}" type="slidenum">
              <a:rPr lang="en-US" altLang="it-IT"/>
              <a:pPr/>
              <a:t>88</a:t>
            </a:fld>
            <a:endParaRPr lang="en-US" altLang="it-IT"/>
          </a:p>
        </p:txBody>
      </p:sp>
      <p:sp>
        <p:nvSpPr>
          <p:cNvPr id="238593"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8594"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8162420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33EE8C3-2AC3-4CAF-A3F3-752ABB4DD07D}" type="slidenum">
              <a:rPr lang="en-US" altLang="it-IT"/>
              <a:pPr/>
              <a:t>89</a:t>
            </a:fld>
            <a:endParaRPr lang="en-US" altLang="it-IT"/>
          </a:p>
        </p:txBody>
      </p:sp>
      <p:sp>
        <p:nvSpPr>
          <p:cNvPr id="239617"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9618"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1643421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37D8831-43B3-4F34-B3ED-95EF7496AA55}" type="slidenum">
              <a:rPr lang="en-US" altLang="it-IT"/>
              <a:pPr/>
              <a:t>27</a:t>
            </a:fld>
            <a:endParaRPr lang="en-US" altLang="it-IT"/>
          </a:p>
        </p:txBody>
      </p:sp>
      <p:sp>
        <p:nvSpPr>
          <p:cNvPr id="15360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53422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7A73D71B-E010-40D0-83F0-631679F4A667}" type="slidenum">
              <a:rPr lang="it-IT" smtClean="0"/>
              <a:t>28</a:t>
            </a:fld>
            <a:endParaRPr lang="it-IT"/>
          </a:p>
        </p:txBody>
      </p:sp>
    </p:spTree>
    <p:extLst>
      <p:ext uri="{BB962C8B-B14F-4D97-AF65-F5344CB8AC3E}">
        <p14:creationId xmlns:p14="http://schemas.microsoft.com/office/powerpoint/2010/main" val="952335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818458B-B972-4A88-9F3B-3117EC14A87D}" type="slidenum">
              <a:rPr lang="en-US" altLang="it-IT"/>
              <a:pPr/>
              <a:t>29</a:t>
            </a:fld>
            <a:endParaRPr lang="en-US" altLang="it-IT"/>
          </a:p>
        </p:txBody>
      </p:sp>
      <p:sp>
        <p:nvSpPr>
          <p:cNvPr id="158721"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8722"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521266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772C657-806E-4934-818D-B9C186A8F14B}" type="slidenum">
              <a:rPr lang="en-US" altLang="it-IT"/>
              <a:pPr/>
              <a:t>30</a:t>
            </a:fld>
            <a:endParaRPr lang="en-US" altLang="it-IT"/>
          </a:p>
        </p:txBody>
      </p:sp>
      <p:sp>
        <p:nvSpPr>
          <p:cNvPr id="159745" name="Rectangle 1"/>
          <p:cNvSpPr txBox="1">
            <a:spLocks noGrp="1" noRot="1" noChangeAspect="1" noChangeArrowheads="1"/>
          </p:cNvSpPr>
          <p:nvPr>
            <p:ph type="sldImg"/>
          </p:nvPr>
        </p:nvSpPr>
        <p:spPr bwMode="auto">
          <a:xfrm>
            <a:off x="217488" y="812800"/>
            <a:ext cx="7123112"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9746" name="Rectangle 2"/>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ltLang="it-IT"/>
          </a:p>
        </p:txBody>
      </p:sp>
    </p:spTree>
    <p:extLst>
      <p:ext uri="{BB962C8B-B14F-4D97-AF65-F5344CB8AC3E}">
        <p14:creationId xmlns:p14="http://schemas.microsoft.com/office/powerpoint/2010/main" val="307482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dirty="0">
              <a:ln>
                <a:noFill/>
              </a:ln>
              <a:solidFill>
                <a:srgbClr val="1D1A1D"/>
              </a:solidFill>
              <a:effectLst/>
              <a:uLnTx/>
              <a:uFillTx/>
              <a:latin typeface="Century Schoolbook" panose="02040604050505020304"/>
              <a:ea typeface="+mn-ea"/>
              <a:cs typeface="+mn-cs"/>
            </a:endParaRPr>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200" b="0" i="1" u="none" strike="noStrike" kern="1200" cap="none" spc="0" normalizeH="0" baseline="0" noProof="0">
                <a:ln>
                  <a:noFill/>
                </a:ln>
                <a:solidFill>
                  <a:srgbClr val="1D1A1D"/>
                </a:solidFill>
                <a:effectLst/>
                <a:uLnTx/>
                <a:uFillTx/>
                <a:latin typeface="Century Schoolbook" panose="02040604050505020304"/>
                <a:ea typeface="+mn-ea"/>
                <a:cs typeface="+mn-cs"/>
              </a:rPr>
              <a:t>Deep Learning for Geometric Data - Part I</a:t>
            </a:r>
            <a:endParaRPr kumimoji="0" lang="en-US" sz="1200" b="0" i="1" u="none" strike="noStrike" kern="1200" cap="none" spc="0" normalizeH="0" baseline="0" noProof="0" dirty="0">
              <a:ln>
                <a:noFill/>
              </a:ln>
              <a:solidFill>
                <a:srgbClr val="1D1A1D"/>
              </a:solidFill>
              <a:effectLst/>
              <a:uLnTx/>
              <a:uFillTx/>
              <a:latin typeface="Century Schoolbook" panose="02040604050505020304"/>
              <a:ea typeface="+mn-ea"/>
              <a:cs typeface="+mn-cs"/>
            </a:endParaRPr>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893000"/>
      </p:ext>
    </p:extLst>
  </p:cSld>
  <p:clrMapOvr>
    <a:masterClrMapping/>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5" name="Footer Placeholder 4"/>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Deep Learning for Geometric Data - Part I</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552892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5" name="Footer Placeholder 4"/>
          <p:cNvSpPr>
            <a:spLocks noGrp="1"/>
          </p:cNvSpPr>
          <p:nvPr>
            <p:ph type="ftr" sz="quarter" idx="11"/>
          </p:nvPr>
        </p:nvSpPr>
        <p:spPr>
          <a:xfrm>
            <a:off x="6536187" y="6315949"/>
            <a:ext cx="3814856"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Deep Learning for Geometric Data - Part I</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6" name="Slide Number Placeholder 5"/>
          <p:cNvSpPr>
            <a:spLocks noGrp="1"/>
          </p:cNvSpPr>
          <p:nvPr>
            <p:ph type="sldNum" sz="quarter" idx="12"/>
          </p:nvPr>
        </p:nvSpPr>
        <p:spPr>
          <a:xfrm>
            <a:off x="11784011" y="5607592"/>
            <a:ext cx="407988"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52567"/>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1134" y="304801"/>
            <a:ext cx="11063817" cy="688975"/>
          </a:xfrm>
        </p:spPr>
        <p:txBody>
          <a:bodyPr/>
          <a:lstStyle/>
          <a:p>
            <a:r>
              <a:rPr lang="en-US"/>
              <a:t>Click to edit Master title style</a:t>
            </a:r>
            <a:endParaRPr lang="it-IT"/>
          </a:p>
        </p:txBody>
      </p:sp>
      <p:sp>
        <p:nvSpPr>
          <p:cNvPr id="3" name="Content Placeholder 2"/>
          <p:cNvSpPr>
            <a:spLocks noGrp="1"/>
          </p:cNvSpPr>
          <p:nvPr>
            <p:ph sz="quarter" idx="1"/>
          </p:nvPr>
        </p:nvSpPr>
        <p:spPr>
          <a:xfrm>
            <a:off x="618067" y="1163639"/>
            <a:ext cx="5420784" cy="2460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quarter" idx="2"/>
          </p:nvPr>
        </p:nvSpPr>
        <p:spPr>
          <a:xfrm>
            <a:off x="6242051" y="1163639"/>
            <a:ext cx="5422900" cy="2460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Content Placeholder 4"/>
          <p:cNvSpPr>
            <a:spLocks noGrp="1"/>
          </p:cNvSpPr>
          <p:nvPr>
            <p:ph sz="quarter" idx="3"/>
          </p:nvPr>
        </p:nvSpPr>
        <p:spPr>
          <a:xfrm>
            <a:off x="618067" y="3776664"/>
            <a:ext cx="5420784" cy="2460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Content Placeholder 5"/>
          <p:cNvSpPr>
            <a:spLocks noGrp="1"/>
          </p:cNvSpPr>
          <p:nvPr>
            <p:ph sz="quarter" idx="4"/>
          </p:nvPr>
        </p:nvSpPr>
        <p:spPr>
          <a:xfrm>
            <a:off x="6242051" y="3776664"/>
            <a:ext cx="5422900" cy="2460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Rectangle 1029">
            <a:extLst>
              <a:ext uri="{FF2B5EF4-FFF2-40B4-BE49-F238E27FC236}">
                <a16:creationId xmlns:a16="http://schemas.microsoft.com/office/drawing/2014/main" id="{B99C1DF7-6F8B-4E41-A454-EE2AA9A661C0}"/>
              </a:ext>
            </a:extLst>
          </p:cNvPr>
          <p:cNvSpPr>
            <a:spLocks noGrp="1" noChangeArrowheads="1"/>
          </p:cNvSpPr>
          <p:nvPr>
            <p:ph type="ftr" sz="quarter" idx="10"/>
          </p:nvPr>
        </p:nvSpPr>
        <p:spPr/>
        <p:txBody>
          <a:bodyPr/>
          <a:lstStyle>
            <a:lvl1pPr>
              <a:defRPr>
                <a:latin typeface="Verdana" pitchFamily="-112" charset="0"/>
                <a:ea typeface="+mn-ea"/>
              </a:defRPr>
            </a:lvl1pPr>
          </a:lstStyle>
          <a:p>
            <a:pPr>
              <a:defRPr/>
            </a:pPr>
            <a:r>
              <a:rPr lang="en-GB"/>
              <a:t>Deep Learning for Geometric Data - Part I</a:t>
            </a:r>
            <a:endParaRPr lang="it-IT"/>
          </a:p>
        </p:txBody>
      </p:sp>
      <p:sp>
        <p:nvSpPr>
          <p:cNvPr id="8" name="Rectangle 1030">
            <a:extLst>
              <a:ext uri="{FF2B5EF4-FFF2-40B4-BE49-F238E27FC236}">
                <a16:creationId xmlns:a16="http://schemas.microsoft.com/office/drawing/2014/main" id="{779B3E22-52BD-4536-B535-E3166EFD4401}"/>
              </a:ext>
            </a:extLst>
          </p:cNvPr>
          <p:cNvSpPr>
            <a:spLocks noGrp="1" noChangeArrowheads="1"/>
          </p:cNvSpPr>
          <p:nvPr>
            <p:ph type="sldNum" sz="quarter" idx="11"/>
          </p:nvPr>
        </p:nvSpPr>
        <p:spPr/>
        <p:txBody>
          <a:bodyPr/>
          <a:lstStyle>
            <a:lvl1pPr>
              <a:defRPr/>
            </a:lvl1pPr>
          </a:lstStyle>
          <a:p>
            <a:fld id="{B20217F5-0496-4F3D-B66F-F5F30C1A6B39}" type="slidenum">
              <a:rPr lang="it-IT" altLang="en-US"/>
              <a:pPr/>
              <a:t>‹#›</a:t>
            </a:fld>
            <a:endParaRPr lang="it-IT" altLang="en-US"/>
          </a:p>
        </p:txBody>
      </p:sp>
    </p:spTree>
    <p:extLst>
      <p:ext uri="{BB962C8B-B14F-4D97-AF65-F5344CB8AC3E}">
        <p14:creationId xmlns:p14="http://schemas.microsoft.com/office/powerpoint/2010/main" val="41550984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olo titolo">
    <p:spTree>
      <p:nvGrpSpPr>
        <p:cNvPr id="1" name=""/>
        <p:cNvGrpSpPr/>
        <p:nvPr/>
      </p:nvGrpSpPr>
      <p:grpSpPr>
        <a:xfrm>
          <a:off x="0" y="0"/>
          <a:ext cx="0" cy="0"/>
          <a:chOff x="0" y="0"/>
          <a:chExt cx="0" cy="0"/>
        </a:xfrm>
      </p:grpSpPr>
      <p:sp>
        <p:nvSpPr>
          <p:cNvPr id="6" name="Content Placeholder 2"/>
          <p:cNvSpPr>
            <a:spLocks noGrp="1"/>
          </p:cNvSpPr>
          <p:nvPr>
            <p:ph idx="1"/>
          </p:nvPr>
        </p:nvSpPr>
        <p:spPr>
          <a:xfrm>
            <a:off x="239190" y="1030825"/>
            <a:ext cx="11713633" cy="5169957"/>
          </a:xfrm>
          <a:prstGeom prst="rect">
            <a:avLst/>
          </a:prstGeom>
        </p:spPr>
        <p:txBody>
          <a:bodyPr/>
          <a:lstStyle>
            <a:lvl1pPr>
              <a:defRPr lang="en-US" sz="2200" kern="1200" noProof="0" dirty="0" smtClean="0">
                <a:solidFill>
                  <a:schemeClr val="tx1"/>
                </a:solidFill>
                <a:latin typeface="Calibri Light" panose="020F0302020204030204" pitchFamily="34" charset="0"/>
                <a:ea typeface="+mn-ea"/>
                <a:cs typeface="Calibri Light" panose="020F0302020204030204" pitchFamily="34" charset="0"/>
              </a:defRPr>
            </a:lvl1pPr>
            <a:lvl2pPr>
              <a:defRPr lang="en-US" sz="2200" kern="1200" noProof="0" dirty="0" smtClean="0">
                <a:solidFill>
                  <a:schemeClr val="tx1"/>
                </a:solidFill>
                <a:latin typeface="Calibri Light" panose="020F0302020204030204" pitchFamily="34" charset="0"/>
                <a:ea typeface="+mn-ea"/>
                <a:cs typeface="Calibri Light" panose="020F0302020204030204" pitchFamily="34" charset="0"/>
              </a:defRPr>
            </a:lvl2pPr>
            <a:lvl3pPr>
              <a:defRPr lang="en-US" sz="2200" kern="1200" noProof="0" dirty="0" smtClean="0">
                <a:solidFill>
                  <a:schemeClr val="tx1"/>
                </a:solidFill>
                <a:latin typeface="Calibri Light" panose="020F0302020204030204" pitchFamily="34" charset="0"/>
                <a:ea typeface="+mn-ea"/>
                <a:cs typeface="Calibri Light" panose="020F0302020204030204" pitchFamily="34" charset="0"/>
              </a:defRPr>
            </a:lvl3pPr>
            <a:lvl4pPr>
              <a:defRPr lang="en-US" sz="2200" kern="1200" noProof="0" dirty="0" smtClean="0">
                <a:solidFill>
                  <a:schemeClr val="tx1"/>
                </a:solidFill>
                <a:latin typeface="Calibri Light" panose="020F0302020204030204" pitchFamily="34" charset="0"/>
                <a:ea typeface="+mn-ea"/>
                <a:cs typeface="Calibri Light" panose="020F0302020204030204" pitchFamily="34" charset="0"/>
              </a:defRPr>
            </a:lvl4pPr>
            <a:lvl5pPr>
              <a:defRPr lang="en-US" sz="2200" kern="1200" noProof="0" dirty="0">
                <a:solidFill>
                  <a:schemeClr val="tx1"/>
                </a:solidFill>
                <a:latin typeface="Calibri Light" panose="020F0302020204030204" pitchFamily="34" charset="0"/>
                <a:ea typeface="+mn-ea"/>
                <a:cs typeface="Calibri Light" panose="020F03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p:cNvSpPr>
            <a:spLocks noGrp="1"/>
          </p:cNvSpPr>
          <p:nvPr>
            <p:ph type="title" hasCustomPrompt="1"/>
          </p:nvPr>
        </p:nvSpPr>
        <p:spPr>
          <a:xfrm>
            <a:off x="1450975" y="8"/>
            <a:ext cx="10741025" cy="719667"/>
          </a:xfrm>
          <a:prstGeom prst="rect">
            <a:avLst/>
          </a:prstGeom>
          <a:solidFill>
            <a:srgbClr val="C00000"/>
          </a:solidFill>
          <a:ln>
            <a:noFill/>
          </a:ln>
        </p:spPr>
        <p:txBody>
          <a:bodyPr rIns="396000" anchor="ctr"/>
          <a:lstStyle>
            <a:lvl1pPr algn="r">
              <a:defRPr sz="3200" cap="none">
                <a:solidFill>
                  <a:schemeClr val="bg1"/>
                </a:solidFill>
                <a:latin typeface="Calibri Light" panose="020F0302020204030204" pitchFamily="34" charset="0"/>
                <a:cs typeface="Calibri Light" panose="020F0302020204030204" pitchFamily="34" charset="0"/>
              </a:defRPr>
            </a:lvl1pPr>
          </a:lstStyle>
          <a:p>
            <a:r>
              <a:rPr lang="en-US" noProof="0" dirty="0"/>
              <a:t>Title</a:t>
            </a:r>
          </a:p>
        </p:txBody>
      </p:sp>
      <p:sp>
        <p:nvSpPr>
          <p:cNvPr id="12" name="Segnaposto numero diapositiva 11"/>
          <p:cNvSpPr>
            <a:spLocks noGrp="1"/>
          </p:cNvSpPr>
          <p:nvPr>
            <p:ph type="sldNum" sz="quarter" idx="14"/>
          </p:nvPr>
        </p:nvSpPr>
        <p:spPr/>
        <p:txBody>
          <a:bodyPr/>
          <a:lstStyle/>
          <a:p>
            <a:pPr fontAlgn="base">
              <a:spcBef>
                <a:spcPct val="0"/>
              </a:spcBef>
              <a:spcAft>
                <a:spcPct val="0"/>
              </a:spcAft>
            </a:pPr>
            <a:fld id="{6E2D2B3B-882E-40F3-A32F-6DD516915044}" type="slidenum">
              <a:rPr lang="en-US" smtClean="0">
                <a:solidFill>
                  <a:srgbClr val="C0504D"/>
                </a:solidFill>
                <a:latin typeface="Arial" pitchFamily="34" charset="0"/>
                <a:cs typeface="Times New Roman" pitchFamily="18" charset="0"/>
              </a:rPr>
              <a:pPr fontAlgn="base">
                <a:spcBef>
                  <a:spcPct val="0"/>
                </a:spcBef>
                <a:spcAft>
                  <a:spcPct val="0"/>
                </a:spcAft>
              </a:pPr>
              <a:t>‹#›</a:t>
            </a:fld>
            <a:endParaRPr lang="en-US" dirty="0">
              <a:solidFill>
                <a:srgbClr val="C0504D"/>
              </a:solidFill>
              <a:latin typeface="Arial" pitchFamily="34" charset="0"/>
              <a:cs typeface="Times New Roman" pitchFamily="18" charset="0"/>
            </a:endParaRPr>
          </a:p>
        </p:txBody>
      </p:sp>
      <p:sp>
        <p:nvSpPr>
          <p:cNvPr id="7" name="Segnaposto testo 17"/>
          <p:cNvSpPr>
            <a:spLocks noGrp="1"/>
          </p:cNvSpPr>
          <p:nvPr>
            <p:ph type="body" sz="quarter" idx="16" hasCustomPrompt="1"/>
          </p:nvPr>
        </p:nvSpPr>
        <p:spPr>
          <a:xfrm>
            <a:off x="239187" y="6200783"/>
            <a:ext cx="11211140" cy="654953"/>
          </a:xfrm>
          <a:prstGeom prst="rect">
            <a:avLst/>
          </a:prstGeom>
        </p:spPr>
        <p:txBody>
          <a:bodyPr anchor="b"/>
          <a:lstStyle>
            <a:lvl1pPr marL="180975" indent="-180975">
              <a:spcBef>
                <a:spcPts val="0"/>
              </a:spcBef>
              <a:spcAft>
                <a:spcPts val="300"/>
              </a:spcAft>
              <a:buFont typeface="+mj-lt"/>
              <a:buAutoNum type="arabicPeriod"/>
              <a:defRPr sz="1300" i="1">
                <a:solidFill>
                  <a:schemeClr val="tx1">
                    <a:lumMod val="85000"/>
                    <a:lumOff val="15000"/>
                  </a:schemeClr>
                </a:solidFill>
              </a:defRPr>
            </a:lvl1pPr>
            <a:lvl2pPr marL="548640" indent="-342900">
              <a:spcBef>
                <a:spcPts val="0"/>
              </a:spcBef>
              <a:spcAft>
                <a:spcPts val="0"/>
              </a:spcAft>
              <a:buFont typeface="+mj-lt"/>
              <a:buAutoNum type="arabicPeriod"/>
              <a:defRPr sz="1200"/>
            </a:lvl2pPr>
            <a:lvl3pPr marL="1028700" indent="-342900">
              <a:spcBef>
                <a:spcPts val="0"/>
              </a:spcBef>
              <a:spcAft>
                <a:spcPts val="0"/>
              </a:spcAft>
              <a:buFont typeface="+mj-lt"/>
              <a:buAutoNum type="arabicPeriod"/>
              <a:defRPr sz="1200"/>
            </a:lvl3pPr>
            <a:lvl4pPr marL="1371600" indent="-342900">
              <a:spcBef>
                <a:spcPts val="0"/>
              </a:spcBef>
              <a:spcAft>
                <a:spcPts val="0"/>
              </a:spcAft>
              <a:buFont typeface="+mj-lt"/>
              <a:buAutoNum type="arabicPeriod"/>
              <a:defRPr sz="1200"/>
            </a:lvl4pPr>
            <a:lvl5pPr marL="1714500" indent="-342900">
              <a:spcBef>
                <a:spcPts val="0"/>
              </a:spcBef>
              <a:spcAft>
                <a:spcPts val="0"/>
              </a:spcAft>
              <a:buFont typeface="+mj-lt"/>
              <a:buAutoNum type="arabicPeriod"/>
              <a:defRPr sz="1200"/>
            </a:lvl5pPr>
          </a:lstStyle>
          <a:p>
            <a:pPr lvl="0"/>
            <a:r>
              <a:rPr lang="en-US" noProof="0" dirty="0"/>
              <a:t>References</a:t>
            </a:r>
          </a:p>
        </p:txBody>
      </p:sp>
    </p:spTree>
    <p:extLst>
      <p:ext uri="{BB962C8B-B14F-4D97-AF65-F5344CB8AC3E}">
        <p14:creationId xmlns:p14="http://schemas.microsoft.com/office/powerpoint/2010/main" val="1961835933"/>
      </p:ext>
    </p:extLst>
  </p:cSld>
  <p:clrMapOvr>
    <a:masterClrMapping/>
  </p:clrMapOvr>
  <p:extLst>
    <p:ext uri="{DCECCB84-F9BA-43D5-87BE-67443E8EF086}">
      <p15:sldGuideLst xmlns:p15="http://schemas.microsoft.com/office/powerpoint/2012/main">
        <p15:guide id="5" orient="horz" pos="6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 smtClean="0"/>
              <a:pPr/>
              <a:t>‹#›</a:t>
            </a:fld>
            <a:endParaRPr lang="it"/>
          </a:p>
        </p:txBody>
      </p:sp>
    </p:spTree>
    <p:extLst>
      <p:ext uri="{BB962C8B-B14F-4D97-AF65-F5344CB8AC3E}">
        <p14:creationId xmlns:p14="http://schemas.microsoft.com/office/powerpoint/2010/main" val="222406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uroMarine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B3CAF0-4BCB-4FDA-8915-E3BA56FD0C5F}"/>
              </a:ext>
            </a:extLst>
          </p:cNvPr>
          <p:cNvSpPr/>
          <p:nvPr userDrawn="1"/>
        </p:nvSpPr>
        <p:spPr>
          <a:xfrm>
            <a:off x="6592528" y="4773455"/>
            <a:ext cx="5599471" cy="2084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4" name="Picture 3">
            <a:extLst>
              <a:ext uri="{FF2B5EF4-FFF2-40B4-BE49-F238E27FC236}">
                <a16:creationId xmlns:a16="http://schemas.microsoft.com/office/drawing/2014/main" id="{AF14DF53-C8A5-454E-BF25-5390E31943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5122538"/>
            <a:ext cx="12192000" cy="1735463"/>
          </a:xfrm>
          <a:prstGeom prst="rect">
            <a:avLst/>
          </a:prstGeom>
        </p:spPr>
      </p:pic>
      <p:sp>
        <p:nvSpPr>
          <p:cNvPr id="3" name="Text Placeholder 2">
            <a:extLst>
              <a:ext uri="{FF2B5EF4-FFF2-40B4-BE49-F238E27FC236}">
                <a16:creationId xmlns:a16="http://schemas.microsoft.com/office/drawing/2014/main" id="{79DBECF2-4683-4C75-A80F-6B7C1E7A35AB}"/>
              </a:ext>
            </a:extLst>
          </p:cNvPr>
          <p:cNvSpPr>
            <a:spLocks noGrp="1"/>
          </p:cNvSpPr>
          <p:nvPr>
            <p:ph type="body" sz="quarter" idx="15" hasCustomPrompt="1"/>
          </p:nvPr>
        </p:nvSpPr>
        <p:spPr>
          <a:xfrm>
            <a:off x="565151" y="2992501"/>
            <a:ext cx="10706908" cy="755650"/>
          </a:xfrm>
          <a:prstGeom prst="rect">
            <a:avLst/>
          </a:prstGeom>
        </p:spPr>
        <p:txBody>
          <a:bodyPr/>
          <a:lstStyle>
            <a:lvl1pPr marL="0" indent="0">
              <a:buNone/>
              <a:defRPr sz="2700" b="1">
                <a:solidFill>
                  <a:srgbClr val="535554"/>
                </a:solidFill>
              </a:defRPr>
            </a:lvl1pPr>
          </a:lstStyle>
          <a:p>
            <a:pPr lvl="0"/>
            <a:r>
              <a:rPr lang="en-IE" dirty="0"/>
              <a:t>Title of presentation goes here</a:t>
            </a:r>
          </a:p>
        </p:txBody>
      </p:sp>
      <p:sp>
        <p:nvSpPr>
          <p:cNvPr id="12" name="Text Placeholder 11">
            <a:extLst>
              <a:ext uri="{FF2B5EF4-FFF2-40B4-BE49-F238E27FC236}">
                <a16:creationId xmlns:a16="http://schemas.microsoft.com/office/drawing/2014/main" id="{A72B2D2D-AE20-4405-8690-37D1F40257D9}"/>
              </a:ext>
            </a:extLst>
          </p:cNvPr>
          <p:cNvSpPr>
            <a:spLocks noGrp="1"/>
          </p:cNvSpPr>
          <p:nvPr>
            <p:ph type="body" sz="quarter" idx="16" hasCustomPrompt="1"/>
          </p:nvPr>
        </p:nvSpPr>
        <p:spPr>
          <a:xfrm>
            <a:off x="565157" y="3817231"/>
            <a:ext cx="7514167" cy="607138"/>
          </a:xfrm>
          <a:prstGeom prst="rect">
            <a:avLst/>
          </a:prstGeom>
        </p:spPr>
        <p:txBody>
          <a:bodyPr/>
          <a:lstStyle>
            <a:lvl1pPr marL="0" indent="0">
              <a:buNone/>
              <a:defRPr b="0">
                <a:solidFill>
                  <a:schemeClr val="tx1"/>
                </a:solidFill>
              </a:defRPr>
            </a:lvl1pPr>
          </a:lstStyle>
          <a:p>
            <a:pPr lvl="0"/>
            <a:r>
              <a:rPr lang="en-IE" dirty="0"/>
              <a:t>Event and date</a:t>
            </a:r>
          </a:p>
        </p:txBody>
      </p:sp>
      <p:sp>
        <p:nvSpPr>
          <p:cNvPr id="14" name="Text Placeholder 13">
            <a:extLst>
              <a:ext uri="{FF2B5EF4-FFF2-40B4-BE49-F238E27FC236}">
                <a16:creationId xmlns:a16="http://schemas.microsoft.com/office/drawing/2014/main" id="{292AF314-AE52-4BAF-B463-139E0784DE16}"/>
              </a:ext>
            </a:extLst>
          </p:cNvPr>
          <p:cNvSpPr>
            <a:spLocks noGrp="1"/>
          </p:cNvSpPr>
          <p:nvPr>
            <p:ph type="body" sz="quarter" idx="17" hasCustomPrompt="1"/>
          </p:nvPr>
        </p:nvSpPr>
        <p:spPr>
          <a:xfrm>
            <a:off x="565157" y="4562531"/>
            <a:ext cx="5530849" cy="421846"/>
          </a:xfrm>
          <a:prstGeom prst="rect">
            <a:avLst/>
          </a:prstGeom>
        </p:spPr>
        <p:txBody>
          <a:bodyPr/>
          <a:lstStyle>
            <a:lvl1pPr marL="0" indent="0">
              <a:buNone/>
              <a:defRPr sz="1500" i="1">
                <a:solidFill>
                  <a:schemeClr val="accent2"/>
                </a:solidFill>
              </a:defRPr>
            </a:lvl1pPr>
          </a:lstStyle>
          <a:p>
            <a:pPr lvl="0"/>
            <a:r>
              <a:rPr lang="en-IE" dirty="0"/>
              <a:t>Presenter’s name and affiliation</a:t>
            </a:r>
          </a:p>
        </p:txBody>
      </p:sp>
      <p:pic>
        <p:nvPicPr>
          <p:cNvPr id="8" name="Picture 7">
            <a:extLst>
              <a:ext uri="{FF2B5EF4-FFF2-40B4-BE49-F238E27FC236}">
                <a16:creationId xmlns:a16="http://schemas.microsoft.com/office/drawing/2014/main" id="{A1F7A3F0-E3BE-425B-A451-797BBDBE9ED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151" y="258242"/>
            <a:ext cx="4193198" cy="2321556"/>
          </a:xfrm>
          <a:prstGeom prst="rect">
            <a:avLst/>
          </a:prstGeom>
        </p:spPr>
      </p:pic>
      <p:sp>
        <p:nvSpPr>
          <p:cNvPr id="9" name="TextBox 8">
            <a:extLst>
              <a:ext uri="{FF2B5EF4-FFF2-40B4-BE49-F238E27FC236}">
                <a16:creationId xmlns:a16="http://schemas.microsoft.com/office/drawing/2014/main" id="{2B7C3FA1-34FF-4A90-857C-F0ED685F06D1}"/>
              </a:ext>
            </a:extLst>
          </p:cNvPr>
          <p:cNvSpPr txBox="1"/>
          <p:nvPr userDrawn="1"/>
        </p:nvSpPr>
        <p:spPr>
          <a:xfrm>
            <a:off x="9683737" y="258242"/>
            <a:ext cx="2697597" cy="338554"/>
          </a:xfrm>
          <a:prstGeom prst="rect">
            <a:avLst/>
          </a:prstGeom>
          <a:noFill/>
        </p:spPr>
        <p:txBody>
          <a:bodyPr wrap="square" rtlCol="0">
            <a:spAutoFit/>
          </a:bodyPr>
          <a:lstStyle/>
          <a:p>
            <a:r>
              <a:rPr lang="en-GB" sz="1600" b="1" dirty="0">
                <a:solidFill>
                  <a:srgbClr val="0868B2"/>
                </a:solidFill>
                <a:latin typeface="+mn-lt"/>
              </a:rPr>
              <a:t>euromarinenetwork.eu</a:t>
            </a:r>
          </a:p>
        </p:txBody>
      </p:sp>
    </p:spTree>
    <p:extLst>
      <p:ext uri="{BB962C8B-B14F-4D97-AF65-F5344CB8AC3E}">
        <p14:creationId xmlns:p14="http://schemas.microsoft.com/office/powerpoint/2010/main" val="4190105897"/>
      </p:ext>
    </p:extLst>
  </p:cSld>
  <p:clrMapOvr>
    <a:masterClrMapping/>
  </p:clrMapOvr>
  <p:extLst>
    <p:ext uri="{DCECCB84-F9BA-43D5-87BE-67443E8EF086}">
      <p15:sldGuideLst xmlns:p15="http://schemas.microsoft.com/office/powerpoint/2012/main">
        <p15:guide id="2" pos="33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EuroMarine 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E46CFE-A31B-4E1C-97D5-9A147FBD7508}"/>
              </a:ext>
            </a:extLst>
          </p:cNvPr>
          <p:cNvSpPr/>
          <p:nvPr userDrawn="1"/>
        </p:nvSpPr>
        <p:spPr>
          <a:xfrm>
            <a:off x="6592528" y="4773455"/>
            <a:ext cx="5599471" cy="20845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5" name="Picture 4">
            <a:extLst>
              <a:ext uri="{FF2B5EF4-FFF2-40B4-BE49-F238E27FC236}">
                <a16:creationId xmlns:a16="http://schemas.microsoft.com/office/drawing/2014/main" id="{4E9D29EA-FEED-4DA0-B2BB-A4461F68DA7E}"/>
              </a:ext>
            </a:extLst>
          </p:cNvPr>
          <p:cNvPicPr>
            <a:picLocks noChangeAspect="1"/>
          </p:cNvPicPr>
          <p:nvPr userDrawn="1"/>
        </p:nvPicPr>
        <p:blipFill>
          <a:blip r:embed="rId2"/>
          <a:stretch>
            <a:fillRect/>
          </a:stretch>
        </p:blipFill>
        <p:spPr>
          <a:xfrm>
            <a:off x="-66367" y="835834"/>
            <a:ext cx="12259410" cy="5989023"/>
          </a:xfrm>
          <a:prstGeom prst="rect">
            <a:avLst/>
          </a:prstGeom>
        </p:spPr>
      </p:pic>
      <p:sp>
        <p:nvSpPr>
          <p:cNvPr id="10" name="Text Placeholder 9">
            <a:extLst>
              <a:ext uri="{FF2B5EF4-FFF2-40B4-BE49-F238E27FC236}">
                <a16:creationId xmlns:a16="http://schemas.microsoft.com/office/drawing/2014/main" id="{D7D1320A-31B4-4D65-B4EC-06E1EBA6D548}"/>
              </a:ext>
            </a:extLst>
          </p:cNvPr>
          <p:cNvSpPr>
            <a:spLocks noGrp="1"/>
          </p:cNvSpPr>
          <p:nvPr>
            <p:ph type="body" sz="quarter" idx="10" hasCustomPrompt="1"/>
          </p:nvPr>
        </p:nvSpPr>
        <p:spPr>
          <a:xfrm>
            <a:off x="478693" y="1613764"/>
            <a:ext cx="7150100" cy="547565"/>
          </a:xfrm>
          <a:prstGeom prst="rect">
            <a:avLst/>
          </a:prstGeom>
        </p:spPr>
        <p:txBody>
          <a:bodyPr/>
          <a:lstStyle>
            <a:lvl1pPr marL="0" indent="0">
              <a:buNone/>
              <a:defRPr sz="2400" b="1">
                <a:solidFill>
                  <a:srgbClr val="535554"/>
                </a:solidFill>
              </a:defRPr>
            </a:lvl1pPr>
          </a:lstStyle>
          <a:p>
            <a:pPr lvl="0"/>
            <a:r>
              <a:rPr lang="en-IE" dirty="0"/>
              <a:t>Section heading goes here</a:t>
            </a:r>
          </a:p>
        </p:txBody>
      </p:sp>
      <p:pic>
        <p:nvPicPr>
          <p:cNvPr id="3" name="Picture 2">
            <a:extLst>
              <a:ext uri="{FF2B5EF4-FFF2-40B4-BE49-F238E27FC236}">
                <a16:creationId xmlns:a16="http://schemas.microsoft.com/office/drawing/2014/main" id="{DB4D076D-B7E6-42BB-9E67-1FC7ACBDB2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2514" y="225815"/>
            <a:ext cx="1234537" cy="683499"/>
          </a:xfrm>
          <a:prstGeom prst="rect">
            <a:avLst/>
          </a:prstGeom>
        </p:spPr>
      </p:pic>
      <p:sp>
        <p:nvSpPr>
          <p:cNvPr id="7" name="TextBox 6">
            <a:extLst>
              <a:ext uri="{FF2B5EF4-FFF2-40B4-BE49-F238E27FC236}">
                <a16:creationId xmlns:a16="http://schemas.microsoft.com/office/drawing/2014/main" id="{7224CF0E-68D4-45A5-A08F-3532B5B7AB6E}"/>
              </a:ext>
            </a:extLst>
          </p:cNvPr>
          <p:cNvSpPr txBox="1"/>
          <p:nvPr userDrawn="1"/>
        </p:nvSpPr>
        <p:spPr>
          <a:xfrm>
            <a:off x="9782748" y="6361401"/>
            <a:ext cx="2697597" cy="338554"/>
          </a:xfrm>
          <a:prstGeom prst="rect">
            <a:avLst/>
          </a:prstGeom>
          <a:noFill/>
        </p:spPr>
        <p:txBody>
          <a:bodyPr wrap="square" rtlCol="0">
            <a:spAutoFit/>
          </a:bodyPr>
          <a:lstStyle/>
          <a:p>
            <a:r>
              <a:rPr lang="en-GB" sz="1600" b="1" dirty="0">
                <a:solidFill>
                  <a:srgbClr val="0868B2"/>
                </a:solidFill>
                <a:latin typeface="+mn-lt"/>
              </a:rPr>
              <a:t>euromarinenetwork.eu</a:t>
            </a:r>
          </a:p>
        </p:txBody>
      </p:sp>
    </p:spTree>
    <p:extLst>
      <p:ext uri="{BB962C8B-B14F-4D97-AF65-F5344CB8AC3E}">
        <p14:creationId xmlns:p14="http://schemas.microsoft.com/office/powerpoint/2010/main" val="985431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9678"/>
            <a:ext cx="10667998" cy="780850"/>
          </a:xfrm>
        </p:spPr>
        <p:txBody>
          <a:bodyPr/>
          <a:lstStyle>
            <a:lvl1pPr algn="l">
              <a:defRPr/>
            </a:lvl1pPr>
          </a:lstStyle>
          <a:p>
            <a:r>
              <a:rPr lang="en-US" dirty="0"/>
              <a:t>Title</a:t>
            </a:r>
          </a:p>
        </p:txBody>
      </p:sp>
      <p:sp>
        <p:nvSpPr>
          <p:cNvPr id="3" name="Content Placeholder 2"/>
          <p:cNvSpPr>
            <a:spLocks noGrp="1"/>
          </p:cNvSpPr>
          <p:nvPr>
            <p:ph idx="1"/>
          </p:nvPr>
        </p:nvSpPr>
        <p:spPr>
          <a:xfrm>
            <a:off x="762000" y="1580224"/>
            <a:ext cx="10667998" cy="43924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991405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1389298"/>
            <a:ext cx="8296654" cy="3286153"/>
          </a:xfrm>
        </p:spPr>
        <p:txBody>
          <a:bodyPr anchor="t">
            <a:normAutofit/>
          </a:bodyPr>
          <a:lstStyle>
            <a:lvl1pPr>
              <a:lnSpc>
                <a:spcPct val="85000"/>
              </a:lnSpc>
              <a:defRPr sz="4800" cap="all" baseline="0">
                <a:solidFill>
                  <a:schemeClr val="tx1">
                    <a:lumMod val="85000"/>
                    <a:lumOff val="15000"/>
                  </a:schemeClr>
                </a:solidFill>
              </a:defRPr>
            </a:lvl1pPr>
          </a:lstStyle>
          <a:p>
            <a:r>
              <a:rPr lang="en-US" dirty="0"/>
              <a:t>Click to edit Master title style</a:t>
            </a:r>
          </a:p>
        </p:txBody>
      </p:sp>
      <p:sp>
        <p:nvSpPr>
          <p:cNvPr id="5" name="Footer Placeholder 4"/>
          <p:cNvSpPr>
            <a:spLocks noGrp="1"/>
          </p:cNvSpPr>
          <p:nvPr>
            <p:ph type="ftr" sz="quarter" idx="11"/>
          </p:nvPr>
        </p:nvSpPr>
        <p:spPr>
          <a:xfrm>
            <a:off x="1947673" y="6314440"/>
            <a:ext cx="8296654" cy="365125"/>
          </a:xfrm>
        </p:spPr>
        <p:txBody>
          <a:bodyPr/>
          <a:lstStyle>
            <a:lvl1pPr>
              <a:defRPr b="0">
                <a:solidFill>
                  <a:schemeClr val="tx1">
                    <a:lumMod val="85000"/>
                    <a:lumOff val="1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rPr>
              <a:t>Machine learning, an introduction</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3681313"/>
      </p:ext>
    </p:extLst>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6" name="Footer Placeholder 5"/>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Deep Learning for Geometric Data - Part I</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272400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8" name="Footer Placeholder 7"/>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Deep Learning for Geometric Data - Part I</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162043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4" name="Footer Placeholder 3"/>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Deep Learning for Geometric Data - Part I</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979662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3" name="Footer Placeholder 2"/>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Deep Learning for Geometric Data - Part I</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627793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6" name="Footer Placeholder 5"/>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Deep Learning for Geometric Data - Part I</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402531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6" name="Footer Placeholder 5"/>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Deep Learning for Geometric Data - Part I</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820636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lang="en-US" sz="1000" b="0"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Deep Learning for Geometric Data - Part I</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2166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5" r:id="rId12"/>
    <p:sldLayoutId id="2147483677" r:id="rId13"/>
    <p:sldLayoutId id="2147483678" r:id="rId14"/>
    <p:sldLayoutId id="2147483679" r:id="rId15"/>
    <p:sldLayoutId id="2147483680" r:id="rId16"/>
  </p:sldLayoutIdLst>
  <p:hf hd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hyperlink" Target="https://dl.acm.org/doi/10.1145/3214834.321485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l.acm.org/doi/10.1145/3214834.321485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dl.acm.org/doi/10.1145/3214834.3214856"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105.png"/></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BC58352-D125-401B-A9A0-EFCA98321719}"/>
              </a:ext>
            </a:extLst>
          </p:cNvPr>
          <p:cNvSpPr>
            <a:spLocks noGrp="1"/>
          </p:cNvSpPr>
          <p:nvPr>
            <p:ph type="body" sz="quarter" idx="15"/>
          </p:nvPr>
        </p:nvSpPr>
        <p:spPr/>
        <p:txBody>
          <a:bodyPr/>
          <a:lstStyle/>
          <a:p>
            <a:r>
              <a:rPr lang="en-US" dirty="0"/>
              <a:t>EUROMARINE SUMMER SCHOOL </a:t>
            </a:r>
            <a:endParaRPr lang="en-IE" dirty="0"/>
          </a:p>
        </p:txBody>
      </p:sp>
      <p:sp>
        <p:nvSpPr>
          <p:cNvPr id="6" name="Text Placeholder 5">
            <a:extLst>
              <a:ext uri="{FF2B5EF4-FFF2-40B4-BE49-F238E27FC236}">
                <a16:creationId xmlns:a16="http://schemas.microsoft.com/office/drawing/2014/main" id="{F0114D34-780A-4B9C-B8DE-52E95EFBB174}"/>
              </a:ext>
            </a:extLst>
          </p:cNvPr>
          <p:cNvSpPr>
            <a:spLocks noGrp="1"/>
          </p:cNvSpPr>
          <p:nvPr>
            <p:ph type="body" sz="quarter" idx="16"/>
          </p:nvPr>
        </p:nvSpPr>
        <p:spPr>
          <a:xfrm>
            <a:off x="565156" y="3662247"/>
            <a:ext cx="9337379" cy="755649"/>
          </a:xfrm>
        </p:spPr>
        <p:txBody>
          <a:bodyPr>
            <a:normAutofit fontScale="92500" lnSpcReduction="20000"/>
          </a:bodyPr>
          <a:lstStyle/>
          <a:p>
            <a:r>
              <a:rPr lang="en-US" dirty="0"/>
              <a:t>“</a:t>
            </a:r>
            <a:r>
              <a:rPr lang="en-US" dirty="0" err="1"/>
              <a:t>PulseOcean</a:t>
            </a:r>
            <a:r>
              <a:rPr lang="en-US" dirty="0"/>
              <a:t>: Taking an interdisciplinary pulse on ocean under global change”</a:t>
            </a:r>
          </a:p>
          <a:p>
            <a:r>
              <a:rPr lang="en-US" dirty="0"/>
              <a:t>Ischia, Italy. September 2025</a:t>
            </a:r>
          </a:p>
        </p:txBody>
      </p:sp>
      <p:sp>
        <p:nvSpPr>
          <p:cNvPr id="7" name="Text Placeholder 6">
            <a:extLst>
              <a:ext uri="{FF2B5EF4-FFF2-40B4-BE49-F238E27FC236}">
                <a16:creationId xmlns:a16="http://schemas.microsoft.com/office/drawing/2014/main" id="{242CD4FB-199D-4950-80A7-B93B683F1FC3}"/>
              </a:ext>
            </a:extLst>
          </p:cNvPr>
          <p:cNvSpPr>
            <a:spLocks noGrp="1"/>
          </p:cNvSpPr>
          <p:nvPr>
            <p:ph type="body" sz="quarter" idx="17"/>
          </p:nvPr>
        </p:nvSpPr>
        <p:spPr>
          <a:xfrm>
            <a:off x="565157" y="4617435"/>
            <a:ext cx="5530849" cy="421846"/>
          </a:xfrm>
        </p:spPr>
        <p:txBody>
          <a:bodyPr/>
          <a:lstStyle/>
          <a:p>
            <a:r>
              <a:rPr lang="en-IE" dirty="0"/>
              <a:t>Massimiliano Corsini</a:t>
            </a:r>
          </a:p>
        </p:txBody>
      </p:sp>
    </p:spTree>
    <p:extLst>
      <p:ext uri="{BB962C8B-B14F-4D97-AF65-F5344CB8AC3E}">
        <p14:creationId xmlns:p14="http://schemas.microsoft.com/office/powerpoint/2010/main" val="2032144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D2A8C-7F42-4E95-86CB-3869FE5856BD}"/>
              </a:ext>
            </a:extLst>
          </p:cNvPr>
          <p:cNvSpPr>
            <a:spLocks noGrp="1"/>
          </p:cNvSpPr>
          <p:nvPr>
            <p:ph type="title"/>
          </p:nvPr>
        </p:nvSpPr>
        <p:spPr/>
        <p:txBody>
          <a:bodyPr/>
          <a:lstStyle/>
          <a:p>
            <a:r>
              <a:rPr lang="en-US" dirty="0"/>
              <a:t>Machine Learning</a:t>
            </a:r>
          </a:p>
        </p:txBody>
      </p:sp>
      <p:sp>
        <p:nvSpPr>
          <p:cNvPr id="4" name="Slide Number Placeholder 3">
            <a:extLst>
              <a:ext uri="{FF2B5EF4-FFF2-40B4-BE49-F238E27FC236}">
                <a16:creationId xmlns:a16="http://schemas.microsoft.com/office/drawing/2014/main" id="{600BB445-F6EF-4FCE-BEBE-A3F55947F982}"/>
              </a:ext>
            </a:extLst>
          </p:cNvPr>
          <p:cNvSpPr>
            <a:spLocks noGrp="1"/>
          </p:cNvSpPr>
          <p:nvPr>
            <p:ph type="sldNum" sz="quarter" idx="12"/>
          </p:nvPr>
        </p:nvSpPr>
        <p:spPr/>
        <p:txBody>
          <a:bodyPr/>
          <a:lstStyle/>
          <a:p>
            <a:fld id="{6E2D2B3B-882E-40F3-A32F-6DD516915044}" type="slidenum">
              <a:rPr lang="en-US" smtClean="0"/>
              <a:pPr/>
              <a:t>10</a:t>
            </a:fld>
            <a:endParaRPr lang="en-US" dirty="0"/>
          </a:p>
        </p:txBody>
      </p:sp>
      <p:grpSp>
        <p:nvGrpSpPr>
          <p:cNvPr id="22" name="Gruppo 1">
            <a:extLst>
              <a:ext uri="{FF2B5EF4-FFF2-40B4-BE49-F238E27FC236}">
                <a16:creationId xmlns:a16="http://schemas.microsoft.com/office/drawing/2014/main" id="{DC2E4C09-EA61-4E98-BBD1-7F7CF76C9597}"/>
              </a:ext>
            </a:extLst>
          </p:cNvPr>
          <p:cNvGrpSpPr/>
          <p:nvPr/>
        </p:nvGrpSpPr>
        <p:grpSpPr>
          <a:xfrm>
            <a:off x="1962346" y="1338949"/>
            <a:ext cx="8267306" cy="4935474"/>
            <a:chOff x="2151180" y="1236755"/>
            <a:chExt cx="7815833" cy="4935474"/>
          </a:xfrm>
        </p:grpSpPr>
        <p:sp>
          <p:nvSpPr>
            <p:cNvPr id="23" name="object 5">
              <a:extLst>
                <a:ext uri="{FF2B5EF4-FFF2-40B4-BE49-F238E27FC236}">
                  <a16:creationId xmlns:a16="http://schemas.microsoft.com/office/drawing/2014/main" id="{6F6F924D-8D44-4C73-B2F8-7FB9FE8254C3}"/>
                </a:ext>
              </a:extLst>
            </p:cNvPr>
            <p:cNvSpPr/>
            <p:nvPr/>
          </p:nvSpPr>
          <p:spPr>
            <a:xfrm>
              <a:off x="2151180" y="1236755"/>
              <a:ext cx="7815833" cy="1405889"/>
            </a:xfrm>
            <a:prstGeom prst="rect">
              <a:avLst/>
            </a:prstGeom>
            <a:blipFill>
              <a:blip r:embed="rId2" cstate="print"/>
              <a:stretch>
                <a:fillRect/>
              </a:stretch>
            </a:blipFill>
          </p:spPr>
          <p:txBody>
            <a:bodyPr wrap="square" lIns="0" tIns="0" rIns="0" bIns="0" rtlCol="0"/>
            <a:lstStyle/>
            <a:p>
              <a:endParaRPr/>
            </a:p>
          </p:txBody>
        </p:sp>
        <p:sp>
          <p:nvSpPr>
            <p:cNvPr id="24" name="object 6">
              <a:extLst>
                <a:ext uri="{FF2B5EF4-FFF2-40B4-BE49-F238E27FC236}">
                  <a16:creationId xmlns:a16="http://schemas.microsoft.com/office/drawing/2014/main" id="{445E278E-8ECA-4227-B452-0A03EF1DC19A}"/>
                </a:ext>
              </a:extLst>
            </p:cNvPr>
            <p:cNvSpPr/>
            <p:nvPr/>
          </p:nvSpPr>
          <p:spPr>
            <a:xfrm>
              <a:off x="3467917" y="1268760"/>
              <a:ext cx="6445250" cy="1295400"/>
            </a:xfrm>
            <a:custGeom>
              <a:avLst/>
              <a:gdLst/>
              <a:ahLst/>
              <a:cxnLst/>
              <a:rect l="l" t="t" r="r" b="b"/>
              <a:pathLst>
                <a:path w="6445250" h="1295400">
                  <a:moveTo>
                    <a:pt x="0" y="1295400"/>
                  </a:moveTo>
                  <a:lnTo>
                    <a:pt x="6444996" y="1295400"/>
                  </a:lnTo>
                  <a:lnTo>
                    <a:pt x="6444996" y="0"/>
                  </a:lnTo>
                  <a:lnTo>
                    <a:pt x="0" y="0"/>
                  </a:lnTo>
                  <a:lnTo>
                    <a:pt x="0" y="1295400"/>
                  </a:lnTo>
                  <a:close/>
                </a:path>
              </a:pathLst>
            </a:custGeom>
            <a:solidFill>
              <a:srgbClr val="FFFFFF"/>
            </a:solidFill>
          </p:spPr>
          <p:txBody>
            <a:bodyPr wrap="square" lIns="0" tIns="0" rIns="0" bIns="0" rtlCol="0"/>
            <a:lstStyle/>
            <a:p>
              <a:endParaRPr/>
            </a:p>
          </p:txBody>
        </p:sp>
        <p:sp>
          <p:nvSpPr>
            <p:cNvPr id="25" name="object 7">
              <a:extLst>
                <a:ext uri="{FF2B5EF4-FFF2-40B4-BE49-F238E27FC236}">
                  <a16:creationId xmlns:a16="http://schemas.microsoft.com/office/drawing/2014/main" id="{65259EFD-AAF7-4B59-8265-2C9F916F696A}"/>
                </a:ext>
              </a:extLst>
            </p:cNvPr>
            <p:cNvSpPr/>
            <p:nvPr/>
          </p:nvSpPr>
          <p:spPr>
            <a:xfrm>
              <a:off x="2207568" y="1268760"/>
              <a:ext cx="7705725" cy="1295400"/>
            </a:xfrm>
            <a:custGeom>
              <a:avLst/>
              <a:gdLst/>
              <a:ahLst/>
              <a:cxnLst/>
              <a:rect l="l" t="t" r="r" b="b"/>
              <a:pathLst>
                <a:path w="7705725" h="1295400">
                  <a:moveTo>
                    <a:pt x="0" y="1295400"/>
                  </a:moveTo>
                  <a:lnTo>
                    <a:pt x="7705344" y="1295400"/>
                  </a:lnTo>
                  <a:lnTo>
                    <a:pt x="7705344" y="0"/>
                  </a:lnTo>
                  <a:lnTo>
                    <a:pt x="0" y="0"/>
                  </a:lnTo>
                  <a:lnTo>
                    <a:pt x="0" y="1295400"/>
                  </a:lnTo>
                  <a:close/>
                </a:path>
              </a:pathLst>
            </a:custGeom>
            <a:ln w="3175">
              <a:solidFill>
                <a:srgbClr val="D9D9D9"/>
              </a:solidFill>
            </a:ln>
          </p:spPr>
          <p:txBody>
            <a:bodyPr wrap="square" lIns="0" tIns="0" rIns="0" bIns="0" rtlCol="0"/>
            <a:lstStyle/>
            <a:p>
              <a:endParaRPr/>
            </a:p>
          </p:txBody>
        </p:sp>
        <p:sp>
          <p:nvSpPr>
            <p:cNvPr id="26" name="object 8">
              <a:extLst>
                <a:ext uri="{FF2B5EF4-FFF2-40B4-BE49-F238E27FC236}">
                  <a16:creationId xmlns:a16="http://schemas.microsoft.com/office/drawing/2014/main" id="{9678AC47-17B4-4559-9E22-C30BE16CDC95}"/>
                </a:ext>
              </a:extLst>
            </p:cNvPr>
            <p:cNvSpPr txBox="1"/>
            <p:nvPr/>
          </p:nvSpPr>
          <p:spPr>
            <a:xfrm>
              <a:off x="3467917" y="1524030"/>
              <a:ext cx="6443980" cy="758825"/>
            </a:xfrm>
            <a:prstGeom prst="rect">
              <a:avLst/>
            </a:prstGeom>
          </p:spPr>
          <p:txBody>
            <a:bodyPr vert="horz" wrap="square" lIns="0" tIns="13335" rIns="0" bIns="0" rtlCol="0">
              <a:spAutoFit/>
            </a:bodyPr>
            <a:lstStyle/>
            <a:p>
              <a:pPr marL="211454" marR="537845">
                <a:lnSpc>
                  <a:spcPct val="100000"/>
                </a:lnSpc>
                <a:spcBef>
                  <a:spcPts val="105"/>
                </a:spcBef>
              </a:pPr>
              <a:r>
                <a:rPr sz="1600" spc="5" dirty="0">
                  <a:solidFill>
                    <a:srgbClr val="434343"/>
                  </a:solidFill>
                  <a:latin typeface="Arial"/>
                  <a:cs typeface="Arial"/>
                </a:rPr>
                <a:t>Machine</a:t>
              </a:r>
              <a:r>
                <a:rPr sz="1600" spc="-110" dirty="0">
                  <a:solidFill>
                    <a:srgbClr val="434343"/>
                  </a:solidFill>
                  <a:latin typeface="Arial"/>
                  <a:cs typeface="Arial"/>
                </a:rPr>
                <a:t> </a:t>
              </a:r>
              <a:r>
                <a:rPr sz="1600" spc="-10" dirty="0">
                  <a:solidFill>
                    <a:srgbClr val="434343"/>
                  </a:solidFill>
                  <a:latin typeface="Arial"/>
                  <a:cs typeface="Arial"/>
                </a:rPr>
                <a:t>Learning</a:t>
              </a:r>
              <a:r>
                <a:rPr sz="1600" spc="-110" dirty="0">
                  <a:solidFill>
                    <a:srgbClr val="434343"/>
                  </a:solidFill>
                  <a:latin typeface="Arial"/>
                  <a:cs typeface="Arial"/>
                </a:rPr>
                <a:t> </a:t>
              </a:r>
              <a:r>
                <a:rPr sz="1600" spc="10" dirty="0">
                  <a:solidFill>
                    <a:srgbClr val="434343"/>
                  </a:solidFill>
                  <a:latin typeface="Arial"/>
                  <a:cs typeface="Arial"/>
                </a:rPr>
                <a:t>is</a:t>
              </a:r>
              <a:r>
                <a:rPr sz="1600" spc="-55" dirty="0">
                  <a:solidFill>
                    <a:srgbClr val="434343"/>
                  </a:solidFill>
                  <a:latin typeface="Arial"/>
                  <a:cs typeface="Arial"/>
                </a:rPr>
                <a:t> </a:t>
              </a:r>
              <a:r>
                <a:rPr sz="1600" spc="-30" dirty="0">
                  <a:solidFill>
                    <a:srgbClr val="434343"/>
                  </a:solidFill>
                  <a:latin typeface="Arial"/>
                  <a:cs typeface="Arial"/>
                </a:rPr>
                <a:t>a</a:t>
              </a:r>
              <a:r>
                <a:rPr sz="1600" spc="-55" dirty="0">
                  <a:solidFill>
                    <a:srgbClr val="434343"/>
                  </a:solidFill>
                  <a:latin typeface="Arial"/>
                  <a:cs typeface="Arial"/>
                </a:rPr>
                <a:t> </a:t>
              </a:r>
              <a:r>
                <a:rPr sz="1600" dirty="0">
                  <a:solidFill>
                    <a:srgbClr val="434343"/>
                  </a:solidFill>
                  <a:latin typeface="Arial"/>
                  <a:cs typeface="Arial"/>
                </a:rPr>
                <a:t>type</a:t>
              </a:r>
              <a:r>
                <a:rPr sz="1600" spc="-70" dirty="0">
                  <a:solidFill>
                    <a:srgbClr val="434343"/>
                  </a:solidFill>
                  <a:latin typeface="Arial"/>
                  <a:cs typeface="Arial"/>
                </a:rPr>
                <a:t> </a:t>
              </a:r>
              <a:r>
                <a:rPr sz="1600" spc="35" dirty="0">
                  <a:solidFill>
                    <a:srgbClr val="434343"/>
                  </a:solidFill>
                  <a:latin typeface="Arial"/>
                  <a:cs typeface="Arial"/>
                </a:rPr>
                <a:t>of</a:t>
              </a:r>
              <a:r>
                <a:rPr sz="1600" spc="-45" dirty="0">
                  <a:solidFill>
                    <a:srgbClr val="434343"/>
                  </a:solidFill>
                  <a:latin typeface="Arial"/>
                  <a:cs typeface="Arial"/>
                </a:rPr>
                <a:t> </a:t>
              </a:r>
              <a:r>
                <a:rPr sz="1600" spc="10" dirty="0">
                  <a:solidFill>
                    <a:srgbClr val="434343"/>
                  </a:solidFill>
                  <a:latin typeface="Arial"/>
                  <a:cs typeface="Arial"/>
                </a:rPr>
                <a:t>Artificial</a:t>
              </a:r>
              <a:r>
                <a:rPr sz="1600" spc="-55" dirty="0">
                  <a:solidFill>
                    <a:srgbClr val="434343"/>
                  </a:solidFill>
                  <a:latin typeface="Arial"/>
                  <a:cs typeface="Arial"/>
                </a:rPr>
                <a:t> </a:t>
              </a:r>
              <a:r>
                <a:rPr sz="1600" spc="-10" dirty="0">
                  <a:solidFill>
                    <a:srgbClr val="434343"/>
                  </a:solidFill>
                  <a:latin typeface="Arial"/>
                  <a:cs typeface="Arial"/>
                </a:rPr>
                <a:t>Intelligence</a:t>
              </a:r>
              <a:r>
                <a:rPr sz="1600" spc="-70" dirty="0">
                  <a:solidFill>
                    <a:srgbClr val="434343"/>
                  </a:solidFill>
                  <a:latin typeface="Arial"/>
                  <a:cs typeface="Arial"/>
                </a:rPr>
                <a:t> </a:t>
              </a:r>
              <a:r>
                <a:rPr sz="1600" spc="30" dirty="0">
                  <a:solidFill>
                    <a:srgbClr val="434343"/>
                  </a:solidFill>
                  <a:latin typeface="Arial"/>
                  <a:cs typeface="Arial"/>
                </a:rPr>
                <a:t>that</a:t>
              </a:r>
              <a:r>
                <a:rPr sz="1600" spc="-20" dirty="0">
                  <a:solidFill>
                    <a:srgbClr val="434343"/>
                  </a:solidFill>
                  <a:latin typeface="Arial"/>
                  <a:cs typeface="Arial"/>
                </a:rPr>
                <a:t> </a:t>
              </a:r>
              <a:r>
                <a:rPr sz="1600" spc="-10" dirty="0">
                  <a:solidFill>
                    <a:srgbClr val="434343"/>
                  </a:solidFill>
                  <a:latin typeface="Arial"/>
                  <a:cs typeface="Arial"/>
                </a:rPr>
                <a:t>provides  </a:t>
              </a:r>
              <a:r>
                <a:rPr sz="1600" spc="15" dirty="0">
                  <a:solidFill>
                    <a:srgbClr val="434343"/>
                  </a:solidFill>
                  <a:latin typeface="Arial"/>
                  <a:cs typeface="Arial"/>
                </a:rPr>
                <a:t>computers </a:t>
              </a:r>
              <a:r>
                <a:rPr sz="1600" spc="35" dirty="0">
                  <a:solidFill>
                    <a:srgbClr val="434343"/>
                  </a:solidFill>
                  <a:latin typeface="Arial"/>
                  <a:cs typeface="Arial"/>
                </a:rPr>
                <a:t>with </a:t>
              </a:r>
              <a:r>
                <a:rPr sz="1600" dirty="0">
                  <a:solidFill>
                    <a:srgbClr val="434343"/>
                  </a:solidFill>
                  <a:latin typeface="Arial"/>
                  <a:cs typeface="Arial"/>
                </a:rPr>
                <a:t>the </a:t>
              </a:r>
              <a:r>
                <a:rPr sz="1600" spc="5" dirty="0">
                  <a:solidFill>
                    <a:srgbClr val="434343"/>
                  </a:solidFill>
                  <a:latin typeface="Arial"/>
                  <a:cs typeface="Arial"/>
                </a:rPr>
                <a:t>ability </a:t>
              </a:r>
              <a:r>
                <a:rPr sz="1600" spc="40" dirty="0">
                  <a:solidFill>
                    <a:srgbClr val="434343"/>
                  </a:solidFill>
                  <a:latin typeface="Arial"/>
                  <a:cs typeface="Arial"/>
                </a:rPr>
                <a:t>to</a:t>
              </a:r>
              <a:r>
                <a:rPr lang="en-US" sz="1600" spc="40" dirty="0">
                  <a:solidFill>
                    <a:srgbClr val="434343"/>
                  </a:solidFill>
                  <a:latin typeface="Arial"/>
                  <a:cs typeface="Arial"/>
                </a:rPr>
                <a:t> do a task </a:t>
              </a:r>
              <a:r>
                <a:rPr sz="1600" i="1" spc="30" dirty="0">
                  <a:solidFill>
                    <a:schemeClr val="tx2"/>
                  </a:solidFill>
                  <a:latin typeface="Arial"/>
                  <a:cs typeface="Arial"/>
                </a:rPr>
                <a:t>without </a:t>
              </a:r>
              <a:r>
                <a:rPr sz="1600" i="1" spc="-15" dirty="0">
                  <a:solidFill>
                    <a:schemeClr val="tx2"/>
                  </a:solidFill>
                  <a:latin typeface="Arial"/>
                  <a:cs typeface="Arial"/>
                </a:rPr>
                <a:t>being </a:t>
              </a:r>
              <a:r>
                <a:rPr sz="1600" i="1" dirty="0">
                  <a:solidFill>
                    <a:schemeClr val="tx2"/>
                  </a:solidFill>
                  <a:latin typeface="Arial"/>
                  <a:cs typeface="Arial"/>
                </a:rPr>
                <a:t>explicitly  programmed.</a:t>
              </a:r>
            </a:p>
          </p:txBody>
        </p:sp>
        <p:sp>
          <p:nvSpPr>
            <p:cNvPr id="27" name="object 9">
              <a:extLst>
                <a:ext uri="{FF2B5EF4-FFF2-40B4-BE49-F238E27FC236}">
                  <a16:creationId xmlns:a16="http://schemas.microsoft.com/office/drawing/2014/main" id="{5DE3CC15-0BD4-404E-94BD-71B866013883}"/>
                </a:ext>
              </a:extLst>
            </p:cNvPr>
            <p:cNvSpPr/>
            <p:nvPr/>
          </p:nvSpPr>
          <p:spPr>
            <a:xfrm>
              <a:off x="2478231" y="1545188"/>
              <a:ext cx="1371600" cy="719632"/>
            </a:xfrm>
            <a:prstGeom prst="rect">
              <a:avLst/>
            </a:prstGeom>
            <a:blipFill>
              <a:blip r:embed="rId3" cstate="print"/>
              <a:stretch>
                <a:fillRect/>
              </a:stretch>
            </a:blipFill>
          </p:spPr>
          <p:txBody>
            <a:bodyPr wrap="square" lIns="0" tIns="0" rIns="0" bIns="0" rtlCol="0"/>
            <a:lstStyle/>
            <a:p>
              <a:endParaRPr/>
            </a:p>
          </p:txBody>
        </p:sp>
        <p:sp>
          <p:nvSpPr>
            <p:cNvPr id="28" name="object 10">
              <a:extLst>
                <a:ext uri="{FF2B5EF4-FFF2-40B4-BE49-F238E27FC236}">
                  <a16:creationId xmlns:a16="http://schemas.microsoft.com/office/drawing/2014/main" id="{3B495736-97EF-400A-BBD3-413876F8A86F}"/>
                </a:ext>
              </a:extLst>
            </p:cNvPr>
            <p:cNvSpPr/>
            <p:nvPr/>
          </p:nvSpPr>
          <p:spPr>
            <a:xfrm>
              <a:off x="2151180" y="2721131"/>
              <a:ext cx="7815833" cy="3451098"/>
            </a:xfrm>
            <a:prstGeom prst="rect">
              <a:avLst/>
            </a:prstGeom>
            <a:blipFill>
              <a:blip r:embed="rId4" cstate="print"/>
              <a:stretch>
                <a:fillRect/>
              </a:stretch>
            </a:blipFill>
          </p:spPr>
          <p:txBody>
            <a:bodyPr wrap="square" lIns="0" tIns="0" rIns="0" bIns="0" rtlCol="0"/>
            <a:lstStyle/>
            <a:p>
              <a:endParaRPr/>
            </a:p>
          </p:txBody>
        </p:sp>
        <p:sp>
          <p:nvSpPr>
            <p:cNvPr id="29" name="object 11">
              <a:extLst>
                <a:ext uri="{FF2B5EF4-FFF2-40B4-BE49-F238E27FC236}">
                  <a16:creationId xmlns:a16="http://schemas.microsoft.com/office/drawing/2014/main" id="{1779FFB7-372C-4C45-9022-DC3C5A570F00}"/>
                </a:ext>
              </a:extLst>
            </p:cNvPr>
            <p:cNvSpPr/>
            <p:nvPr/>
          </p:nvSpPr>
          <p:spPr>
            <a:xfrm>
              <a:off x="2207568" y="2753135"/>
              <a:ext cx="7705725" cy="3340735"/>
            </a:xfrm>
            <a:custGeom>
              <a:avLst/>
              <a:gdLst/>
              <a:ahLst/>
              <a:cxnLst/>
              <a:rect l="l" t="t" r="r" b="b"/>
              <a:pathLst>
                <a:path w="7705725" h="3340735">
                  <a:moveTo>
                    <a:pt x="0" y="3340608"/>
                  </a:moveTo>
                  <a:lnTo>
                    <a:pt x="7705344" y="3340608"/>
                  </a:lnTo>
                  <a:lnTo>
                    <a:pt x="7705344" y="0"/>
                  </a:lnTo>
                  <a:lnTo>
                    <a:pt x="0" y="0"/>
                  </a:lnTo>
                  <a:lnTo>
                    <a:pt x="0" y="3340608"/>
                  </a:lnTo>
                  <a:close/>
                </a:path>
              </a:pathLst>
            </a:custGeom>
            <a:solidFill>
              <a:srgbClr val="FFFFFF"/>
            </a:solidFill>
          </p:spPr>
          <p:txBody>
            <a:bodyPr wrap="square" lIns="0" tIns="0" rIns="0" bIns="0" rtlCol="0"/>
            <a:lstStyle/>
            <a:p>
              <a:endParaRPr/>
            </a:p>
          </p:txBody>
        </p:sp>
        <p:sp>
          <p:nvSpPr>
            <p:cNvPr id="30" name="object 12">
              <a:extLst>
                <a:ext uri="{FF2B5EF4-FFF2-40B4-BE49-F238E27FC236}">
                  <a16:creationId xmlns:a16="http://schemas.microsoft.com/office/drawing/2014/main" id="{699BDE9D-D184-4B0E-B6E0-A9F6F6E8B33E}"/>
                </a:ext>
              </a:extLst>
            </p:cNvPr>
            <p:cNvSpPr/>
            <p:nvPr/>
          </p:nvSpPr>
          <p:spPr>
            <a:xfrm>
              <a:off x="5635045" y="2974116"/>
              <a:ext cx="2113026" cy="902970"/>
            </a:xfrm>
            <a:prstGeom prst="rect">
              <a:avLst/>
            </a:prstGeom>
            <a:blipFill>
              <a:blip r:embed="rId5" cstate="print"/>
              <a:stretch>
                <a:fillRect/>
              </a:stretch>
            </a:blipFill>
          </p:spPr>
          <p:txBody>
            <a:bodyPr wrap="square" lIns="0" tIns="0" rIns="0" bIns="0" rtlCol="0"/>
            <a:lstStyle/>
            <a:p>
              <a:endParaRPr/>
            </a:p>
          </p:txBody>
        </p:sp>
        <p:sp>
          <p:nvSpPr>
            <p:cNvPr id="31" name="object 13">
              <a:extLst>
                <a:ext uri="{FF2B5EF4-FFF2-40B4-BE49-F238E27FC236}">
                  <a16:creationId xmlns:a16="http://schemas.microsoft.com/office/drawing/2014/main" id="{7D66642A-6245-4A07-9462-99DEBBBDCE8A}"/>
                </a:ext>
              </a:extLst>
            </p:cNvPr>
            <p:cNvSpPr txBox="1"/>
            <p:nvPr/>
          </p:nvSpPr>
          <p:spPr>
            <a:xfrm>
              <a:off x="5691432" y="3006119"/>
              <a:ext cx="2002789" cy="792480"/>
            </a:xfrm>
            <a:prstGeom prst="rect">
              <a:avLst/>
            </a:prstGeom>
            <a:solidFill>
              <a:srgbClr val="4AACC5"/>
            </a:solidFill>
            <a:ln w="3175">
              <a:solidFill>
                <a:srgbClr val="BEBEBE"/>
              </a:solidFill>
            </a:ln>
          </p:spPr>
          <p:txBody>
            <a:bodyPr vert="horz" wrap="square" lIns="0" tIns="171450" rIns="0" bIns="0" rtlCol="0">
              <a:spAutoFit/>
            </a:bodyPr>
            <a:lstStyle/>
            <a:p>
              <a:pPr marL="1270" algn="ctr">
                <a:lnSpc>
                  <a:spcPct val="100000"/>
                </a:lnSpc>
                <a:spcBef>
                  <a:spcPts val="1350"/>
                </a:spcBef>
              </a:pPr>
              <a:r>
                <a:rPr sz="1400" dirty="0">
                  <a:solidFill>
                    <a:srgbClr val="FFFFFF"/>
                  </a:solidFill>
                  <a:latin typeface="Arial"/>
                  <a:cs typeface="Arial"/>
                </a:rPr>
                <a:t>Machine</a:t>
              </a:r>
              <a:r>
                <a:rPr sz="1400" spc="5" dirty="0">
                  <a:solidFill>
                    <a:srgbClr val="FFFFFF"/>
                  </a:solidFill>
                  <a:latin typeface="Arial"/>
                  <a:cs typeface="Arial"/>
                </a:rPr>
                <a:t> </a:t>
              </a:r>
              <a:r>
                <a:rPr sz="1400" spc="-10" dirty="0">
                  <a:solidFill>
                    <a:srgbClr val="FFFFFF"/>
                  </a:solidFill>
                  <a:latin typeface="Arial"/>
                  <a:cs typeface="Arial"/>
                </a:rPr>
                <a:t>Learning</a:t>
              </a:r>
              <a:endParaRPr sz="1400">
                <a:latin typeface="Arial"/>
                <a:cs typeface="Arial"/>
              </a:endParaRPr>
            </a:p>
            <a:p>
              <a:pPr algn="ctr">
                <a:lnSpc>
                  <a:spcPct val="100000"/>
                </a:lnSpc>
              </a:pPr>
              <a:r>
                <a:rPr sz="1400" spc="20" dirty="0">
                  <a:solidFill>
                    <a:srgbClr val="FFFFFF"/>
                  </a:solidFill>
                  <a:latin typeface="Arial"/>
                  <a:cs typeface="Arial"/>
                </a:rPr>
                <a:t>Algorithm</a:t>
              </a:r>
              <a:endParaRPr sz="1400">
                <a:latin typeface="Arial"/>
                <a:cs typeface="Arial"/>
              </a:endParaRPr>
            </a:p>
          </p:txBody>
        </p:sp>
        <p:sp>
          <p:nvSpPr>
            <p:cNvPr id="32" name="object 14">
              <a:extLst>
                <a:ext uri="{FF2B5EF4-FFF2-40B4-BE49-F238E27FC236}">
                  <a16:creationId xmlns:a16="http://schemas.microsoft.com/office/drawing/2014/main" id="{0DE84D9D-C348-417E-A30C-E1CA4CD24C91}"/>
                </a:ext>
              </a:extLst>
            </p:cNvPr>
            <p:cNvSpPr/>
            <p:nvPr/>
          </p:nvSpPr>
          <p:spPr>
            <a:xfrm>
              <a:off x="4691689" y="3342923"/>
              <a:ext cx="1002030" cy="119380"/>
            </a:xfrm>
            <a:custGeom>
              <a:avLst/>
              <a:gdLst/>
              <a:ahLst/>
              <a:cxnLst/>
              <a:rect l="l" t="t" r="r" b="b"/>
              <a:pathLst>
                <a:path w="1002029" h="119379">
                  <a:moveTo>
                    <a:pt x="883030" y="0"/>
                  </a:moveTo>
                  <a:lnTo>
                    <a:pt x="883030" y="118871"/>
                  </a:lnTo>
                  <a:lnTo>
                    <a:pt x="962278" y="79247"/>
                  </a:lnTo>
                  <a:lnTo>
                    <a:pt x="902842" y="79247"/>
                  </a:lnTo>
                  <a:lnTo>
                    <a:pt x="902842" y="39623"/>
                  </a:lnTo>
                  <a:lnTo>
                    <a:pt x="962278" y="39623"/>
                  </a:lnTo>
                  <a:lnTo>
                    <a:pt x="883030" y="0"/>
                  </a:lnTo>
                  <a:close/>
                </a:path>
                <a:path w="1002029" h="119379">
                  <a:moveTo>
                    <a:pt x="883030" y="39623"/>
                  </a:moveTo>
                  <a:lnTo>
                    <a:pt x="0" y="39623"/>
                  </a:lnTo>
                  <a:lnTo>
                    <a:pt x="0" y="79247"/>
                  </a:lnTo>
                  <a:lnTo>
                    <a:pt x="883030" y="79247"/>
                  </a:lnTo>
                  <a:lnTo>
                    <a:pt x="883030" y="39623"/>
                  </a:lnTo>
                  <a:close/>
                </a:path>
                <a:path w="1002029" h="119379">
                  <a:moveTo>
                    <a:pt x="962278" y="39623"/>
                  </a:moveTo>
                  <a:lnTo>
                    <a:pt x="902842" y="39623"/>
                  </a:lnTo>
                  <a:lnTo>
                    <a:pt x="902842" y="79247"/>
                  </a:lnTo>
                  <a:lnTo>
                    <a:pt x="962278" y="79247"/>
                  </a:lnTo>
                  <a:lnTo>
                    <a:pt x="1001902" y="59435"/>
                  </a:lnTo>
                  <a:lnTo>
                    <a:pt x="962278" y="39623"/>
                  </a:lnTo>
                  <a:close/>
                </a:path>
              </a:pathLst>
            </a:custGeom>
            <a:solidFill>
              <a:srgbClr val="4AACC5"/>
            </a:solidFill>
          </p:spPr>
          <p:txBody>
            <a:bodyPr wrap="square" lIns="0" tIns="0" rIns="0" bIns="0" rtlCol="0"/>
            <a:lstStyle/>
            <a:p>
              <a:endParaRPr/>
            </a:p>
          </p:txBody>
        </p:sp>
        <p:sp>
          <p:nvSpPr>
            <p:cNvPr id="33" name="object 15">
              <a:extLst>
                <a:ext uri="{FF2B5EF4-FFF2-40B4-BE49-F238E27FC236}">
                  <a16:creationId xmlns:a16="http://schemas.microsoft.com/office/drawing/2014/main" id="{58CA5038-4D07-4C2D-87D3-F0F2C72350BE}"/>
                </a:ext>
              </a:extLst>
            </p:cNvPr>
            <p:cNvSpPr/>
            <p:nvPr/>
          </p:nvSpPr>
          <p:spPr>
            <a:xfrm>
              <a:off x="6634788" y="3798599"/>
              <a:ext cx="119380" cy="720090"/>
            </a:xfrm>
            <a:custGeom>
              <a:avLst/>
              <a:gdLst/>
              <a:ahLst/>
              <a:cxnLst/>
              <a:rect l="l" t="t" r="r" b="b"/>
              <a:pathLst>
                <a:path w="119379" h="720089">
                  <a:moveTo>
                    <a:pt x="39624" y="601217"/>
                  </a:moveTo>
                  <a:lnTo>
                    <a:pt x="0" y="601217"/>
                  </a:lnTo>
                  <a:lnTo>
                    <a:pt x="59436" y="720089"/>
                  </a:lnTo>
                  <a:lnTo>
                    <a:pt x="108965" y="621029"/>
                  </a:lnTo>
                  <a:lnTo>
                    <a:pt x="39624" y="621029"/>
                  </a:lnTo>
                  <a:lnTo>
                    <a:pt x="39624" y="601217"/>
                  </a:lnTo>
                  <a:close/>
                </a:path>
                <a:path w="119379" h="720089">
                  <a:moveTo>
                    <a:pt x="79248" y="0"/>
                  </a:moveTo>
                  <a:lnTo>
                    <a:pt x="39624" y="0"/>
                  </a:lnTo>
                  <a:lnTo>
                    <a:pt x="39624" y="621029"/>
                  </a:lnTo>
                  <a:lnTo>
                    <a:pt x="79248" y="621029"/>
                  </a:lnTo>
                  <a:lnTo>
                    <a:pt x="79248" y="0"/>
                  </a:lnTo>
                  <a:close/>
                </a:path>
                <a:path w="119379" h="720089">
                  <a:moveTo>
                    <a:pt x="118872" y="601217"/>
                  </a:moveTo>
                  <a:lnTo>
                    <a:pt x="79248" y="601217"/>
                  </a:lnTo>
                  <a:lnTo>
                    <a:pt x="79248" y="621029"/>
                  </a:lnTo>
                  <a:lnTo>
                    <a:pt x="108965" y="621029"/>
                  </a:lnTo>
                  <a:lnTo>
                    <a:pt x="118872" y="601217"/>
                  </a:lnTo>
                  <a:close/>
                </a:path>
              </a:pathLst>
            </a:custGeom>
            <a:solidFill>
              <a:srgbClr val="4AACC5"/>
            </a:solidFill>
          </p:spPr>
          <p:txBody>
            <a:bodyPr wrap="square" lIns="0" tIns="0" rIns="0" bIns="0" rtlCol="0"/>
            <a:lstStyle/>
            <a:p>
              <a:endParaRPr/>
            </a:p>
          </p:txBody>
        </p:sp>
        <p:sp>
          <p:nvSpPr>
            <p:cNvPr id="34" name="object 16">
              <a:extLst>
                <a:ext uri="{FF2B5EF4-FFF2-40B4-BE49-F238E27FC236}">
                  <a16:creationId xmlns:a16="http://schemas.microsoft.com/office/drawing/2014/main" id="{F7236395-161B-4D8F-B879-A1ED00E6EAB0}"/>
                </a:ext>
              </a:extLst>
            </p:cNvPr>
            <p:cNvSpPr/>
            <p:nvPr/>
          </p:nvSpPr>
          <p:spPr>
            <a:xfrm>
              <a:off x="5635045" y="4485923"/>
              <a:ext cx="2113026" cy="902969"/>
            </a:xfrm>
            <a:prstGeom prst="rect">
              <a:avLst/>
            </a:prstGeom>
            <a:blipFill>
              <a:blip r:embed="rId5" cstate="print"/>
              <a:stretch>
                <a:fillRect/>
              </a:stretch>
            </a:blipFill>
          </p:spPr>
          <p:txBody>
            <a:bodyPr wrap="square" lIns="0" tIns="0" rIns="0" bIns="0" rtlCol="0"/>
            <a:lstStyle/>
            <a:p>
              <a:endParaRPr/>
            </a:p>
          </p:txBody>
        </p:sp>
        <p:sp>
          <p:nvSpPr>
            <p:cNvPr id="35" name="object 17">
              <a:extLst>
                <a:ext uri="{FF2B5EF4-FFF2-40B4-BE49-F238E27FC236}">
                  <a16:creationId xmlns:a16="http://schemas.microsoft.com/office/drawing/2014/main" id="{1375F304-697A-4AA8-B006-75FD0050400A}"/>
                </a:ext>
              </a:extLst>
            </p:cNvPr>
            <p:cNvSpPr txBox="1"/>
            <p:nvPr/>
          </p:nvSpPr>
          <p:spPr>
            <a:xfrm>
              <a:off x="5691432" y="4517928"/>
              <a:ext cx="2002789" cy="792480"/>
            </a:xfrm>
            <a:prstGeom prst="rect">
              <a:avLst/>
            </a:prstGeom>
            <a:solidFill>
              <a:srgbClr val="4AACC5"/>
            </a:solidFill>
            <a:ln w="3175">
              <a:solidFill>
                <a:srgbClr val="BEBEBE"/>
              </a:solidFill>
            </a:ln>
          </p:spPr>
          <p:txBody>
            <a:bodyPr vert="horz" wrap="square" lIns="0" tIns="1905" rIns="0" bIns="0" rtlCol="0">
              <a:spAutoFit/>
            </a:bodyPr>
            <a:lstStyle/>
            <a:p>
              <a:pPr>
                <a:lnSpc>
                  <a:spcPct val="100000"/>
                </a:lnSpc>
                <a:spcBef>
                  <a:spcPts val="15"/>
                </a:spcBef>
              </a:pPr>
              <a:endParaRPr sz="1900">
                <a:latin typeface="Times New Roman"/>
                <a:cs typeface="Times New Roman"/>
              </a:endParaRPr>
            </a:p>
            <a:p>
              <a:pPr marL="406400">
                <a:lnSpc>
                  <a:spcPct val="100000"/>
                </a:lnSpc>
              </a:pPr>
              <a:r>
                <a:rPr sz="1400" spc="-20" dirty="0">
                  <a:solidFill>
                    <a:srgbClr val="FFFFFF"/>
                  </a:solidFill>
                  <a:latin typeface="Arial"/>
                  <a:cs typeface="Arial"/>
                </a:rPr>
                <a:t>Learned</a:t>
              </a:r>
              <a:r>
                <a:rPr sz="1400" spc="10" dirty="0">
                  <a:solidFill>
                    <a:srgbClr val="FFFFFF"/>
                  </a:solidFill>
                  <a:latin typeface="Arial"/>
                  <a:cs typeface="Arial"/>
                </a:rPr>
                <a:t> </a:t>
              </a:r>
              <a:r>
                <a:rPr sz="1400" spc="15" dirty="0">
                  <a:solidFill>
                    <a:srgbClr val="FFFFFF"/>
                  </a:solidFill>
                  <a:latin typeface="Arial"/>
                  <a:cs typeface="Arial"/>
                </a:rPr>
                <a:t>Model</a:t>
              </a:r>
              <a:endParaRPr sz="1400">
                <a:latin typeface="Arial"/>
                <a:cs typeface="Arial"/>
              </a:endParaRPr>
            </a:p>
          </p:txBody>
        </p:sp>
        <p:sp>
          <p:nvSpPr>
            <p:cNvPr id="36" name="object 18">
              <a:extLst>
                <a:ext uri="{FF2B5EF4-FFF2-40B4-BE49-F238E27FC236}">
                  <a16:creationId xmlns:a16="http://schemas.microsoft.com/office/drawing/2014/main" id="{4D122CF4-7718-4E8F-947F-EE75616A0B9C}"/>
                </a:ext>
              </a:extLst>
            </p:cNvPr>
            <p:cNvSpPr/>
            <p:nvPr/>
          </p:nvSpPr>
          <p:spPr>
            <a:xfrm>
              <a:off x="4688640" y="4854731"/>
              <a:ext cx="1002665" cy="119380"/>
            </a:xfrm>
            <a:custGeom>
              <a:avLst/>
              <a:gdLst/>
              <a:ahLst/>
              <a:cxnLst/>
              <a:rect l="l" t="t" r="r" b="b"/>
              <a:pathLst>
                <a:path w="1002664" h="119379">
                  <a:moveTo>
                    <a:pt x="883792" y="0"/>
                  </a:moveTo>
                  <a:lnTo>
                    <a:pt x="883792" y="118872"/>
                  </a:lnTo>
                  <a:lnTo>
                    <a:pt x="963040" y="79248"/>
                  </a:lnTo>
                  <a:lnTo>
                    <a:pt x="903604" y="79248"/>
                  </a:lnTo>
                  <a:lnTo>
                    <a:pt x="903604" y="39624"/>
                  </a:lnTo>
                  <a:lnTo>
                    <a:pt x="963040" y="39624"/>
                  </a:lnTo>
                  <a:lnTo>
                    <a:pt x="883792" y="0"/>
                  </a:lnTo>
                  <a:close/>
                </a:path>
                <a:path w="1002664" h="119379">
                  <a:moveTo>
                    <a:pt x="883792" y="39624"/>
                  </a:moveTo>
                  <a:lnTo>
                    <a:pt x="0" y="39624"/>
                  </a:lnTo>
                  <a:lnTo>
                    <a:pt x="0" y="79248"/>
                  </a:lnTo>
                  <a:lnTo>
                    <a:pt x="883792" y="79248"/>
                  </a:lnTo>
                  <a:lnTo>
                    <a:pt x="883792" y="39624"/>
                  </a:lnTo>
                  <a:close/>
                </a:path>
                <a:path w="1002664" h="119379">
                  <a:moveTo>
                    <a:pt x="963040" y="39624"/>
                  </a:moveTo>
                  <a:lnTo>
                    <a:pt x="903604" y="39624"/>
                  </a:lnTo>
                  <a:lnTo>
                    <a:pt x="903604" y="79248"/>
                  </a:lnTo>
                  <a:lnTo>
                    <a:pt x="963040" y="79248"/>
                  </a:lnTo>
                  <a:lnTo>
                    <a:pt x="1002664" y="59436"/>
                  </a:lnTo>
                  <a:lnTo>
                    <a:pt x="963040" y="39624"/>
                  </a:lnTo>
                  <a:close/>
                </a:path>
              </a:pathLst>
            </a:custGeom>
            <a:solidFill>
              <a:srgbClr val="4AACC5"/>
            </a:solidFill>
          </p:spPr>
          <p:txBody>
            <a:bodyPr wrap="square" lIns="0" tIns="0" rIns="0" bIns="0" rtlCol="0"/>
            <a:lstStyle/>
            <a:p>
              <a:endParaRPr/>
            </a:p>
          </p:txBody>
        </p:sp>
        <p:sp>
          <p:nvSpPr>
            <p:cNvPr id="37" name="object 19">
              <a:extLst>
                <a:ext uri="{FF2B5EF4-FFF2-40B4-BE49-F238E27FC236}">
                  <a16:creationId xmlns:a16="http://schemas.microsoft.com/office/drawing/2014/main" id="{7B154A86-AD79-4911-8818-90485701DE96}"/>
                </a:ext>
              </a:extLst>
            </p:cNvPr>
            <p:cNvSpPr/>
            <p:nvPr/>
          </p:nvSpPr>
          <p:spPr>
            <a:xfrm>
              <a:off x="7693969" y="4854731"/>
              <a:ext cx="676910" cy="119380"/>
            </a:xfrm>
            <a:custGeom>
              <a:avLst/>
              <a:gdLst/>
              <a:ahLst/>
              <a:cxnLst/>
              <a:rect l="l" t="t" r="r" b="b"/>
              <a:pathLst>
                <a:path w="676909" h="119379">
                  <a:moveTo>
                    <a:pt x="557529" y="0"/>
                  </a:moveTo>
                  <a:lnTo>
                    <a:pt x="557529" y="118872"/>
                  </a:lnTo>
                  <a:lnTo>
                    <a:pt x="636777" y="79248"/>
                  </a:lnTo>
                  <a:lnTo>
                    <a:pt x="577342" y="79248"/>
                  </a:lnTo>
                  <a:lnTo>
                    <a:pt x="577342" y="39624"/>
                  </a:lnTo>
                  <a:lnTo>
                    <a:pt x="636777" y="39624"/>
                  </a:lnTo>
                  <a:lnTo>
                    <a:pt x="557529" y="0"/>
                  </a:lnTo>
                  <a:close/>
                </a:path>
                <a:path w="676909" h="119379">
                  <a:moveTo>
                    <a:pt x="557529" y="39624"/>
                  </a:moveTo>
                  <a:lnTo>
                    <a:pt x="0" y="39624"/>
                  </a:lnTo>
                  <a:lnTo>
                    <a:pt x="0" y="79248"/>
                  </a:lnTo>
                  <a:lnTo>
                    <a:pt x="557529" y="79248"/>
                  </a:lnTo>
                  <a:lnTo>
                    <a:pt x="557529" y="39624"/>
                  </a:lnTo>
                  <a:close/>
                </a:path>
                <a:path w="676909" h="119379">
                  <a:moveTo>
                    <a:pt x="636777" y="39624"/>
                  </a:moveTo>
                  <a:lnTo>
                    <a:pt x="577342" y="39624"/>
                  </a:lnTo>
                  <a:lnTo>
                    <a:pt x="577342" y="79248"/>
                  </a:lnTo>
                  <a:lnTo>
                    <a:pt x="636777" y="79248"/>
                  </a:lnTo>
                  <a:lnTo>
                    <a:pt x="676401" y="59436"/>
                  </a:lnTo>
                  <a:lnTo>
                    <a:pt x="636777" y="39624"/>
                  </a:lnTo>
                  <a:close/>
                </a:path>
              </a:pathLst>
            </a:custGeom>
            <a:solidFill>
              <a:srgbClr val="4AACC5"/>
            </a:solidFill>
          </p:spPr>
          <p:txBody>
            <a:bodyPr wrap="square" lIns="0" tIns="0" rIns="0" bIns="0" rtlCol="0"/>
            <a:lstStyle/>
            <a:p>
              <a:endParaRPr/>
            </a:p>
          </p:txBody>
        </p:sp>
        <p:sp>
          <p:nvSpPr>
            <p:cNvPr id="38" name="object 20">
              <a:extLst>
                <a:ext uri="{FF2B5EF4-FFF2-40B4-BE49-F238E27FC236}">
                  <a16:creationId xmlns:a16="http://schemas.microsoft.com/office/drawing/2014/main" id="{970941E1-07B9-4CF5-9E35-3CBE3EB94349}"/>
                </a:ext>
              </a:extLst>
            </p:cNvPr>
            <p:cNvSpPr/>
            <p:nvPr/>
          </p:nvSpPr>
          <p:spPr>
            <a:xfrm>
              <a:off x="2611428" y="4485923"/>
              <a:ext cx="2131314" cy="902969"/>
            </a:xfrm>
            <a:prstGeom prst="rect">
              <a:avLst/>
            </a:prstGeom>
            <a:blipFill>
              <a:blip r:embed="rId6" cstate="print"/>
              <a:stretch>
                <a:fillRect/>
              </a:stretch>
            </a:blipFill>
          </p:spPr>
          <p:txBody>
            <a:bodyPr wrap="square" lIns="0" tIns="0" rIns="0" bIns="0" rtlCol="0"/>
            <a:lstStyle/>
            <a:p>
              <a:endParaRPr/>
            </a:p>
          </p:txBody>
        </p:sp>
        <p:sp>
          <p:nvSpPr>
            <p:cNvPr id="39" name="object 21">
              <a:extLst>
                <a:ext uri="{FF2B5EF4-FFF2-40B4-BE49-F238E27FC236}">
                  <a16:creationId xmlns:a16="http://schemas.microsoft.com/office/drawing/2014/main" id="{FA6C1A0D-8CB1-45A7-B3AF-4B5880771EAA}"/>
                </a:ext>
              </a:extLst>
            </p:cNvPr>
            <p:cNvSpPr/>
            <p:nvPr/>
          </p:nvSpPr>
          <p:spPr>
            <a:xfrm>
              <a:off x="3333805" y="4495067"/>
              <a:ext cx="683513" cy="915161"/>
            </a:xfrm>
            <a:prstGeom prst="rect">
              <a:avLst/>
            </a:prstGeom>
            <a:blipFill>
              <a:blip r:embed="rId7" cstate="print"/>
              <a:stretch>
                <a:fillRect/>
              </a:stretch>
            </a:blipFill>
          </p:spPr>
          <p:txBody>
            <a:bodyPr wrap="square" lIns="0" tIns="0" rIns="0" bIns="0" rtlCol="0"/>
            <a:lstStyle/>
            <a:p>
              <a:endParaRPr/>
            </a:p>
          </p:txBody>
        </p:sp>
        <p:sp>
          <p:nvSpPr>
            <p:cNvPr id="40" name="object 22">
              <a:extLst>
                <a:ext uri="{FF2B5EF4-FFF2-40B4-BE49-F238E27FC236}">
                  <a16:creationId xmlns:a16="http://schemas.microsoft.com/office/drawing/2014/main" id="{156B5462-F55B-4384-82EA-7D386247DC82}"/>
                </a:ext>
              </a:extLst>
            </p:cNvPr>
            <p:cNvSpPr/>
            <p:nvPr/>
          </p:nvSpPr>
          <p:spPr>
            <a:xfrm>
              <a:off x="2667817" y="4517928"/>
              <a:ext cx="2021205" cy="792480"/>
            </a:xfrm>
            <a:custGeom>
              <a:avLst/>
              <a:gdLst/>
              <a:ahLst/>
              <a:cxnLst/>
              <a:rect l="l" t="t" r="r" b="b"/>
              <a:pathLst>
                <a:path w="2021205" h="792479">
                  <a:moveTo>
                    <a:pt x="0" y="792479"/>
                  </a:moveTo>
                  <a:lnTo>
                    <a:pt x="2020824" y="792479"/>
                  </a:lnTo>
                  <a:lnTo>
                    <a:pt x="2020824" y="0"/>
                  </a:lnTo>
                  <a:lnTo>
                    <a:pt x="0" y="0"/>
                  </a:lnTo>
                  <a:lnTo>
                    <a:pt x="0" y="792479"/>
                  </a:lnTo>
                  <a:close/>
                </a:path>
              </a:pathLst>
            </a:custGeom>
            <a:solidFill>
              <a:srgbClr val="4AACC5"/>
            </a:solidFill>
          </p:spPr>
          <p:txBody>
            <a:bodyPr wrap="square" lIns="0" tIns="0" rIns="0" bIns="0" rtlCol="0"/>
            <a:lstStyle/>
            <a:p>
              <a:endParaRPr/>
            </a:p>
          </p:txBody>
        </p:sp>
        <p:sp>
          <p:nvSpPr>
            <p:cNvPr id="41" name="object 23">
              <a:extLst>
                <a:ext uri="{FF2B5EF4-FFF2-40B4-BE49-F238E27FC236}">
                  <a16:creationId xmlns:a16="http://schemas.microsoft.com/office/drawing/2014/main" id="{900DC4EE-99AC-4C0C-A610-671C070AECED}"/>
                </a:ext>
              </a:extLst>
            </p:cNvPr>
            <p:cNvSpPr/>
            <p:nvPr/>
          </p:nvSpPr>
          <p:spPr>
            <a:xfrm>
              <a:off x="3550847" y="4634971"/>
              <a:ext cx="505968" cy="265480"/>
            </a:xfrm>
            <a:prstGeom prst="rect">
              <a:avLst/>
            </a:prstGeom>
            <a:blipFill>
              <a:blip r:embed="rId8" cstate="print"/>
              <a:stretch>
                <a:fillRect/>
              </a:stretch>
            </a:blipFill>
          </p:spPr>
          <p:txBody>
            <a:bodyPr wrap="square" lIns="0" tIns="0" rIns="0" bIns="0" rtlCol="0"/>
            <a:lstStyle/>
            <a:p>
              <a:endParaRPr/>
            </a:p>
          </p:txBody>
        </p:sp>
        <p:sp>
          <p:nvSpPr>
            <p:cNvPr id="42" name="object 24">
              <a:extLst>
                <a:ext uri="{FF2B5EF4-FFF2-40B4-BE49-F238E27FC236}">
                  <a16:creationId xmlns:a16="http://schemas.microsoft.com/office/drawing/2014/main" id="{B0B4B974-D91B-4493-B6B9-9DCD1DD4F1DF}"/>
                </a:ext>
              </a:extLst>
            </p:cNvPr>
            <p:cNvSpPr txBox="1"/>
            <p:nvPr/>
          </p:nvSpPr>
          <p:spPr>
            <a:xfrm>
              <a:off x="2667817" y="4517928"/>
              <a:ext cx="2021205" cy="792480"/>
            </a:xfrm>
            <a:prstGeom prst="rect">
              <a:avLst/>
            </a:prstGeom>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25"/>
                </a:spcBef>
              </a:pPr>
              <a:endParaRPr sz="1700">
                <a:latin typeface="Times New Roman"/>
                <a:cs typeface="Times New Roman"/>
              </a:endParaRPr>
            </a:p>
            <a:p>
              <a:pPr algn="ctr">
                <a:lnSpc>
                  <a:spcPct val="100000"/>
                </a:lnSpc>
              </a:pPr>
              <a:r>
                <a:rPr sz="1400" spc="-25" dirty="0">
                  <a:solidFill>
                    <a:srgbClr val="FFFFFF"/>
                  </a:solidFill>
                  <a:latin typeface="Arial"/>
                  <a:cs typeface="Arial"/>
                </a:rPr>
                <a:t>Data</a:t>
              </a:r>
              <a:endParaRPr sz="1400">
                <a:latin typeface="Arial"/>
                <a:cs typeface="Arial"/>
              </a:endParaRPr>
            </a:p>
          </p:txBody>
        </p:sp>
        <p:sp>
          <p:nvSpPr>
            <p:cNvPr id="43" name="object 25">
              <a:extLst>
                <a:ext uri="{FF2B5EF4-FFF2-40B4-BE49-F238E27FC236}">
                  <a16:creationId xmlns:a16="http://schemas.microsoft.com/office/drawing/2014/main" id="{C93C27CA-6AE9-4D81-B1D1-5218CE0B3C1D}"/>
                </a:ext>
              </a:extLst>
            </p:cNvPr>
            <p:cNvSpPr/>
            <p:nvPr/>
          </p:nvSpPr>
          <p:spPr>
            <a:xfrm>
              <a:off x="8314236" y="4629179"/>
              <a:ext cx="1262633" cy="613409"/>
            </a:xfrm>
            <a:prstGeom prst="rect">
              <a:avLst/>
            </a:prstGeom>
            <a:blipFill>
              <a:blip r:embed="rId9" cstate="print"/>
              <a:stretch>
                <a:fillRect/>
              </a:stretch>
            </a:blipFill>
          </p:spPr>
          <p:txBody>
            <a:bodyPr wrap="square" lIns="0" tIns="0" rIns="0" bIns="0" rtlCol="0"/>
            <a:lstStyle/>
            <a:p>
              <a:endParaRPr/>
            </a:p>
          </p:txBody>
        </p:sp>
        <p:sp>
          <p:nvSpPr>
            <p:cNvPr id="44" name="object 26">
              <a:extLst>
                <a:ext uri="{FF2B5EF4-FFF2-40B4-BE49-F238E27FC236}">
                  <a16:creationId xmlns:a16="http://schemas.microsoft.com/office/drawing/2014/main" id="{780B5114-0DEC-44ED-A1ED-A2A67E0CC306}"/>
                </a:ext>
              </a:extLst>
            </p:cNvPr>
            <p:cNvSpPr/>
            <p:nvPr/>
          </p:nvSpPr>
          <p:spPr>
            <a:xfrm>
              <a:off x="8378245" y="4723680"/>
              <a:ext cx="1128522" cy="479285"/>
            </a:xfrm>
            <a:prstGeom prst="rect">
              <a:avLst/>
            </a:prstGeom>
            <a:blipFill>
              <a:blip r:embed="rId10" cstate="print"/>
              <a:stretch>
                <a:fillRect/>
              </a:stretch>
            </a:blipFill>
          </p:spPr>
          <p:txBody>
            <a:bodyPr wrap="square" lIns="0" tIns="0" rIns="0" bIns="0" rtlCol="0"/>
            <a:lstStyle/>
            <a:p>
              <a:endParaRPr/>
            </a:p>
          </p:txBody>
        </p:sp>
        <p:sp>
          <p:nvSpPr>
            <p:cNvPr id="45" name="object 27">
              <a:extLst>
                <a:ext uri="{FF2B5EF4-FFF2-40B4-BE49-F238E27FC236}">
                  <a16:creationId xmlns:a16="http://schemas.microsoft.com/office/drawing/2014/main" id="{C44E293F-DC58-4682-AD86-C58F5F6D2D46}"/>
                </a:ext>
              </a:extLst>
            </p:cNvPr>
            <p:cNvSpPr txBox="1"/>
            <p:nvPr/>
          </p:nvSpPr>
          <p:spPr>
            <a:xfrm>
              <a:off x="8370624" y="4661184"/>
              <a:ext cx="1152525" cy="502920"/>
            </a:xfrm>
            <a:prstGeom prst="rect">
              <a:avLst/>
            </a:prstGeom>
            <a:solidFill>
              <a:srgbClr val="4AACC5"/>
            </a:solidFill>
            <a:ln w="3175">
              <a:solidFill>
                <a:srgbClr val="BEBEBE"/>
              </a:solidFill>
            </a:ln>
          </p:spPr>
          <p:txBody>
            <a:bodyPr vert="horz" wrap="square" lIns="0" tIns="136525" rIns="0" bIns="0" rtlCol="0">
              <a:spAutoFit/>
            </a:bodyPr>
            <a:lstStyle/>
            <a:p>
              <a:pPr marL="170815">
                <a:lnSpc>
                  <a:spcPct val="100000"/>
                </a:lnSpc>
                <a:spcBef>
                  <a:spcPts val="1075"/>
                </a:spcBef>
              </a:pPr>
              <a:r>
                <a:rPr sz="1400" spc="10" dirty="0">
                  <a:solidFill>
                    <a:srgbClr val="FFFFFF"/>
                  </a:solidFill>
                  <a:latin typeface="Arial"/>
                  <a:cs typeface="Arial"/>
                </a:rPr>
                <a:t>Prediction</a:t>
              </a:r>
              <a:endParaRPr sz="1400">
                <a:latin typeface="Arial"/>
                <a:cs typeface="Arial"/>
              </a:endParaRPr>
            </a:p>
          </p:txBody>
        </p:sp>
        <p:sp>
          <p:nvSpPr>
            <p:cNvPr id="46" name="object 28">
              <a:extLst>
                <a:ext uri="{FF2B5EF4-FFF2-40B4-BE49-F238E27FC236}">
                  <a16:creationId xmlns:a16="http://schemas.microsoft.com/office/drawing/2014/main" id="{30494E4F-ADE4-42F9-918D-9DA6397E00D1}"/>
                </a:ext>
              </a:extLst>
            </p:cNvPr>
            <p:cNvSpPr/>
            <p:nvPr/>
          </p:nvSpPr>
          <p:spPr>
            <a:xfrm>
              <a:off x="2614477" y="2974116"/>
              <a:ext cx="2131314" cy="902970"/>
            </a:xfrm>
            <a:prstGeom prst="rect">
              <a:avLst/>
            </a:prstGeom>
            <a:blipFill>
              <a:blip r:embed="rId6" cstate="print"/>
              <a:stretch>
                <a:fillRect/>
              </a:stretch>
            </a:blipFill>
          </p:spPr>
          <p:txBody>
            <a:bodyPr wrap="square" lIns="0" tIns="0" rIns="0" bIns="0" rtlCol="0"/>
            <a:lstStyle/>
            <a:p>
              <a:endParaRPr/>
            </a:p>
          </p:txBody>
        </p:sp>
        <p:sp>
          <p:nvSpPr>
            <p:cNvPr id="47" name="object 29">
              <a:extLst>
                <a:ext uri="{FF2B5EF4-FFF2-40B4-BE49-F238E27FC236}">
                  <a16:creationId xmlns:a16="http://schemas.microsoft.com/office/drawing/2014/main" id="{9B937A4B-A6C0-469A-89A9-3F97D6406E39}"/>
                </a:ext>
              </a:extLst>
            </p:cNvPr>
            <p:cNvSpPr/>
            <p:nvPr/>
          </p:nvSpPr>
          <p:spPr>
            <a:xfrm>
              <a:off x="2998525" y="2980211"/>
              <a:ext cx="1357122" cy="915162"/>
            </a:xfrm>
            <a:prstGeom prst="rect">
              <a:avLst/>
            </a:prstGeom>
            <a:blipFill>
              <a:blip r:embed="rId11" cstate="print"/>
              <a:stretch>
                <a:fillRect/>
              </a:stretch>
            </a:blipFill>
          </p:spPr>
          <p:txBody>
            <a:bodyPr wrap="square" lIns="0" tIns="0" rIns="0" bIns="0" rtlCol="0"/>
            <a:lstStyle/>
            <a:p>
              <a:endParaRPr/>
            </a:p>
          </p:txBody>
        </p:sp>
        <p:sp>
          <p:nvSpPr>
            <p:cNvPr id="48" name="object 30">
              <a:extLst>
                <a:ext uri="{FF2B5EF4-FFF2-40B4-BE49-F238E27FC236}">
                  <a16:creationId xmlns:a16="http://schemas.microsoft.com/office/drawing/2014/main" id="{4A183886-B73C-4324-8CB5-D03677302485}"/>
                </a:ext>
              </a:extLst>
            </p:cNvPr>
            <p:cNvSpPr/>
            <p:nvPr/>
          </p:nvSpPr>
          <p:spPr>
            <a:xfrm>
              <a:off x="2670864" y="3006119"/>
              <a:ext cx="2021205" cy="792480"/>
            </a:xfrm>
            <a:custGeom>
              <a:avLst/>
              <a:gdLst/>
              <a:ahLst/>
              <a:cxnLst/>
              <a:rect l="l" t="t" r="r" b="b"/>
              <a:pathLst>
                <a:path w="2021205" h="792479">
                  <a:moveTo>
                    <a:pt x="0" y="792480"/>
                  </a:moveTo>
                  <a:lnTo>
                    <a:pt x="2020824" y="792480"/>
                  </a:lnTo>
                  <a:lnTo>
                    <a:pt x="2020824" y="0"/>
                  </a:lnTo>
                  <a:lnTo>
                    <a:pt x="0" y="0"/>
                  </a:lnTo>
                  <a:lnTo>
                    <a:pt x="0" y="792480"/>
                  </a:lnTo>
                  <a:close/>
                </a:path>
              </a:pathLst>
            </a:custGeom>
            <a:solidFill>
              <a:srgbClr val="4AACC5"/>
            </a:solidFill>
          </p:spPr>
          <p:txBody>
            <a:bodyPr wrap="square" lIns="0" tIns="0" rIns="0" bIns="0" rtlCol="0"/>
            <a:lstStyle/>
            <a:p>
              <a:endParaRPr/>
            </a:p>
          </p:txBody>
        </p:sp>
        <p:sp>
          <p:nvSpPr>
            <p:cNvPr id="49" name="object 31">
              <a:extLst>
                <a:ext uri="{FF2B5EF4-FFF2-40B4-BE49-F238E27FC236}">
                  <a16:creationId xmlns:a16="http://schemas.microsoft.com/office/drawing/2014/main" id="{292BB6A1-4EB2-4B82-BCF7-270A8C8A362F}"/>
                </a:ext>
              </a:extLst>
            </p:cNvPr>
            <p:cNvSpPr/>
            <p:nvPr/>
          </p:nvSpPr>
          <p:spPr>
            <a:xfrm>
              <a:off x="3553261" y="3122579"/>
              <a:ext cx="505968" cy="265175"/>
            </a:xfrm>
            <a:prstGeom prst="rect">
              <a:avLst/>
            </a:prstGeom>
            <a:blipFill>
              <a:blip r:embed="rId12" cstate="print"/>
              <a:stretch>
                <a:fillRect/>
              </a:stretch>
            </a:blipFill>
          </p:spPr>
          <p:txBody>
            <a:bodyPr wrap="square" lIns="0" tIns="0" rIns="0" bIns="0" rtlCol="0"/>
            <a:lstStyle/>
            <a:p>
              <a:endParaRPr/>
            </a:p>
          </p:txBody>
        </p:sp>
        <p:sp>
          <p:nvSpPr>
            <p:cNvPr id="50" name="object 32">
              <a:extLst>
                <a:ext uri="{FF2B5EF4-FFF2-40B4-BE49-F238E27FC236}">
                  <a16:creationId xmlns:a16="http://schemas.microsoft.com/office/drawing/2014/main" id="{AB38E1FE-4AA9-4206-9768-9211B0FDB40D}"/>
                </a:ext>
              </a:extLst>
            </p:cNvPr>
            <p:cNvSpPr txBox="1"/>
            <p:nvPr/>
          </p:nvSpPr>
          <p:spPr>
            <a:xfrm>
              <a:off x="2670864" y="3006119"/>
              <a:ext cx="2021205" cy="792480"/>
            </a:xfrm>
            <a:prstGeom prst="rect">
              <a:avLst/>
            </a:prstGeom>
            <a:ln w="3175">
              <a:solidFill>
                <a:srgbClr val="BEBEBE"/>
              </a:solidFill>
            </a:ln>
          </p:spPr>
          <p:txBody>
            <a:bodyPr vert="horz" wrap="square" lIns="0" tIns="0" rIns="0" bIns="0" rtlCol="0">
              <a:spAutoFit/>
            </a:bodyPr>
            <a:lstStyle/>
            <a:p>
              <a:pPr>
                <a:lnSpc>
                  <a:spcPct val="100000"/>
                </a:lnSpc>
              </a:pPr>
              <a:endParaRPr sz="1600">
                <a:latin typeface="Times New Roman"/>
                <a:cs typeface="Times New Roman"/>
              </a:endParaRPr>
            </a:p>
            <a:p>
              <a:pPr>
                <a:lnSpc>
                  <a:spcPct val="100000"/>
                </a:lnSpc>
                <a:spcBef>
                  <a:spcPts val="15"/>
                </a:spcBef>
              </a:pPr>
              <a:endParaRPr sz="1700">
                <a:latin typeface="Times New Roman"/>
                <a:cs typeface="Times New Roman"/>
              </a:endParaRPr>
            </a:p>
            <a:p>
              <a:pPr marL="488950">
                <a:lnSpc>
                  <a:spcPct val="100000"/>
                </a:lnSpc>
              </a:pPr>
              <a:r>
                <a:rPr sz="1400" spc="-10" dirty="0">
                  <a:solidFill>
                    <a:srgbClr val="FFFFFF"/>
                  </a:solidFill>
                  <a:latin typeface="Arial"/>
                  <a:cs typeface="Arial"/>
                </a:rPr>
                <a:t>Labeled</a:t>
              </a:r>
              <a:r>
                <a:rPr sz="1400" spc="-15" dirty="0">
                  <a:solidFill>
                    <a:srgbClr val="FFFFFF"/>
                  </a:solidFill>
                  <a:latin typeface="Arial"/>
                  <a:cs typeface="Arial"/>
                </a:rPr>
                <a:t> </a:t>
              </a:r>
              <a:r>
                <a:rPr sz="1400" spc="-25" dirty="0">
                  <a:solidFill>
                    <a:srgbClr val="FFFFFF"/>
                  </a:solidFill>
                  <a:latin typeface="Arial"/>
                  <a:cs typeface="Arial"/>
                </a:rPr>
                <a:t>Data</a:t>
              </a:r>
              <a:endParaRPr sz="1400">
                <a:latin typeface="Arial"/>
                <a:cs typeface="Arial"/>
              </a:endParaRPr>
            </a:p>
          </p:txBody>
        </p:sp>
        <p:sp>
          <p:nvSpPr>
            <p:cNvPr id="51" name="object 33">
              <a:extLst>
                <a:ext uri="{FF2B5EF4-FFF2-40B4-BE49-F238E27FC236}">
                  <a16:creationId xmlns:a16="http://schemas.microsoft.com/office/drawing/2014/main" id="{C9B201D2-ED4E-4352-A5CE-9F724F996D37}"/>
                </a:ext>
              </a:extLst>
            </p:cNvPr>
            <p:cNvSpPr/>
            <p:nvPr/>
          </p:nvSpPr>
          <p:spPr>
            <a:xfrm>
              <a:off x="2753161" y="4146072"/>
              <a:ext cx="6607175" cy="0"/>
            </a:xfrm>
            <a:custGeom>
              <a:avLst/>
              <a:gdLst/>
              <a:ahLst/>
              <a:cxnLst/>
              <a:rect l="l" t="t" r="r" b="b"/>
              <a:pathLst>
                <a:path w="6607175">
                  <a:moveTo>
                    <a:pt x="0" y="0"/>
                  </a:moveTo>
                  <a:lnTo>
                    <a:pt x="6606794" y="0"/>
                  </a:lnTo>
                </a:path>
              </a:pathLst>
            </a:custGeom>
            <a:ln w="3175">
              <a:solidFill>
                <a:srgbClr val="4AACC5"/>
              </a:solidFill>
              <a:prstDash val="sysDot"/>
            </a:ln>
          </p:spPr>
          <p:txBody>
            <a:bodyPr wrap="square" lIns="0" tIns="0" rIns="0" bIns="0" rtlCol="0"/>
            <a:lstStyle/>
            <a:p>
              <a:endParaRPr/>
            </a:p>
          </p:txBody>
        </p:sp>
        <p:sp>
          <p:nvSpPr>
            <p:cNvPr id="52" name="object 34">
              <a:extLst>
                <a:ext uri="{FF2B5EF4-FFF2-40B4-BE49-F238E27FC236}">
                  <a16:creationId xmlns:a16="http://schemas.microsoft.com/office/drawing/2014/main" id="{1E9BC2CB-401F-4C6A-B817-666279DB0EC9}"/>
                </a:ext>
              </a:extLst>
            </p:cNvPr>
            <p:cNvSpPr txBox="1"/>
            <p:nvPr/>
          </p:nvSpPr>
          <p:spPr>
            <a:xfrm>
              <a:off x="2207568" y="2753135"/>
              <a:ext cx="7705725" cy="3214470"/>
            </a:xfrm>
            <a:prstGeom prst="rect">
              <a:avLst/>
            </a:prstGeom>
            <a:ln w="3175">
              <a:solidFill>
                <a:srgbClr val="D9D9D9"/>
              </a:solidFill>
            </a:ln>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582295" marR="6416040" indent="6350">
                <a:lnSpc>
                  <a:spcPct val="152700"/>
                </a:lnSpc>
                <a:spcBef>
                  <a:spcPts val="1055"/>
                </a:spcBef>
              </a:pPr>
              <a:r>
                <a:rPr sz="1200" b="1" spc="5" dirty="0">
                  <a:solidFill>
                    <a:srgbClr val="4AACC5"/>
                  </a:solidFill>
                  <a:latin typeface="Arial"/>
                  <a:cs typeface="Arial"/>
                </a:rPr>
                <a:t>Training</a:t>
              </a:r>
              <a:r>
                <a:rPr sz="1200" spc="5" dirty="0">
                  <a:solidFill>
                    <a:srgbClr val="4AACC5"/>
                  </a:solidFill>
                  <a:latin typeface="Arial"/>
                  <a:cs typeface="Arial"/>
                </a:rPr>
                <a:t>  </a:t>
              </a:r>
              <a:r>
                <a:rPr sz="1200" b="1" spc="-15" dirty="0">
                  <a:solidFill>
                    <a:srgbClr val="4AACC5"/>
                  </a:solidFill>
                  <a:latin typeface="Arial"/>
                  <a:cs typeface="Arial"/>
                </a:rPr>
                <a:t>Pr</a:t>
              </a:r>
              <a:r>
                <a:rPr sz="1200" b="1" spc="-50" dirty="0">
                  <a:solidFill>
                    <a:srgbClr val="4AACC5"/>
                  </a:solidFill>
                  <a:latin typeface="Arial"/>
                  <a:cs typeface="Arial"/>
                </a:rPr>
                <a:t>e</a:t>
              </a:r>
              <a:r>
                <a:rPr sz="1200" b="1" dirty="0">
                  <a:solidFill>
                    <a:srgbClr val="4AACC5"/>
                  </a:solidFill>
                  <a:latin typeface="Arial"/>
                  <a:cs typeface="Arial"/>
                </a:rPr>
                <a:t>d</a:t>
              </a:r>
              <a:r>
                <a:rPr sz="1200" b="1" spc="40" dirty="0">
                  <a:solidFill>
                    <a:srgbClr val="4AACC5"/>
                  </a:solidFill>
                  <a:latin typeface="Arial"/>
                  <a:cs typeface="Arial"/>
                </a:rPr>
                <a:t>ic</a:t>
              </a:r>
              <a:r>
                <a:rPr sz="1200" b="1" spc="70" dirty="0">
                  <a:solidFill>
                    <a:srgbClr val="4AACC5"/>
                  </a:solidFill>
                  <a:latin typeface="Arial"/>
                  <a:cs typeface="Arial"/>
                </a:rPr>
                <a:t>t</a:t>
              </a:r>
              <a:r>
                <a:rPr sz="1200" b="1" spc="40" dirty="0">
                  <a:solidFill>
                    <a:srgbClr val="4AACC5"/>
                  </a:solidFill>
                  <a:latin typeface="Arial"/>
                  <a:cs typeface="Arial"/>
                </a:rPr>
                <a:t>i</a:t>
              </a:r>
              <a:r>
                <a:rPr sz="1200" b="1" dirty="0">
                  <a:solidFill>
                    <a:srgbClr val="4AACC5"/>
                  </a:solidFill>
                  <a:latin typeface="Arial"/>
                  <a:cs typeface="Arial"/>
                </a:rPr>
                <a:t>o</a:t>
              </a:r>
              <a:r>
                <a:rPr sz="1200" b="1" spc="10" dirty="0">
                  <a:solidFill>
                    <a:srgbClr val="4AACC5"/>
                  </a:solidFill>
                  <a:latin typeface="Arial"/>
                  <a:cs typeface="Arial"/>
                </a:rPr>
                <a:t>n</a:t>
              </a:r>
              <a:endParaRPr sz="1200" b="1" dirty="0">
                <a:latin typeface="Arial"/>
                <a:cs typeface="Arial"/>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369570">
                <a:lnSpc>
                  <a:spcPct val="100000"/>
                </a:lnSpc>
              </a:pPr>
              <a:endParaRPr lang="en-US" sz="1900" dirty="0">
                <a:latin typeface="Times New Roman"/>
                <a:cs typeface="Times New Roman"/>
              </a:endParaRPr>
            </a:p>
            <a:p>
              <a:pPr marL="369570">
                <a:lnSpc>
                  <a:spcPct val="100000"/>
                </a:lnSpc>
              </a:pPr>
              <a:r>
                <a:rPr sz="1600" spc="-20" dirty="0">
                  <a:solidFill>
                    <a:srgbClr val="434343"/>
                  </a:solidFill>
                  <a:latin typeface="Arial"/>
                  <a:cs typeface="Arial"/>
                </a:rPr>
                <a:t>Provides</a:t>
              </a:r>
              <a:r>
                <a:rPr sz="1600" spc="-80" dirty="0">
                  <a:solidFill>
                    <a:srgbClr val="434343"/>
                  </a:solidFill>
                  <a:latin typeface="Arial"/>
                  <a:cs typeface="Arial"/>
                </a:rPr>
                <a:t> </a:t>
              </a:r>
              <a:r>
                <a:rPr lang="en-US" sz="1600" i="1" spc="-5" dirty="0">
                  <a:solidFill>
                    <a:schemeClr val="tx2"/>
                  </a:solidFill>
                  <a:latin typeface="Arial"/>
                  <a:cs typeface="Arial"/>
                </a:rPr>
                <a:t>several</a:t>
              </a:r>
              <a:r>
                <a:rPr sz="1600" i="1" spc="-65" dirty="0">
                  <a:solidFill>
                    <a:schemeClr val="tx2"/>
                  </a:solidFill>
                  <a:latin typeface="Arial"/>
                  <a:cs typeface="Arial"/>
                </a:rPr>
                <a:t> </a:t>
              </a:r>
              <a:r>
                <a:rPr sz="1600" i="1" dirty="0">
                  <a:solidFill>
                    <a:schemeClr val="tx2"/>
                  </a:solidFill>
                  <a:latin typeface="Arial"/>
                  <a:cs typeface="Arial"/>
                </a:rPr>
                <a:t>techniques</a:t>
              </a:r>
              <a:r>
                <a:rPr sz="1600" spc="-80" dirty="0">
                  <a:solidFill>
                    <a:srgbClr val="F57B00"/>
                  </a:solidFill>
                  <a:latin typeface="Arial"/>
                  <a:cs typeface="Arial"/>
                </a:rPr>
                <a:t> </a:t>
              </a:r>
              <a:r>
                <a:rPr sz="1600" spc="35" dirty="0">
                  <a:solidFill>
                    <a:srgbClr val="434343"/>
                  </a:solidFill>
                  <a:latin typeface="Arial"/>
                  <a:cs typeface="Arial"/>
                </a:rPr>
                <a:t>that</a:t>
              </a:r>
              <a:r>
                <a:rPr sz="1600" spc="-60" dirty="0">
                  <a:solidFill>
                    <a:srgbClr val="434343"/>
                  </a:solidFill>
                  <a:latin typeface="Arial"/>
                  <a:cs typeface="Arial"/>
                </a:rPr>
                <a:t> </a:t>
              </a:r>
              <a:r>
                <a:rPr sz="1600" spc="5" dirty="0">
                  <a:solidFill>
                    <a:srgbClr val="434343"/>
                  </a:solidFill>
                  <a:latin typeface="Arial"/>
                  <a:cs typeface="Arial"/>
                </a:rPr>
                <a:t>can</a:t>
              </a:r>
              <a:r>
                <a:rPr sz="1600" spc="-65" dirty="0">
                  <a:solidFill>
                    <a:srgbClr val="434343"/>
                  </a:solidFill>
                  <a:latin typeface="Arial"/>
                  <a:cs typeface="Arial"/>
                </a:rPr>
                <a:t> </a:t>
              </a:r>
              <a:r>
                <a:rPr sz="1600" spc="-10" dirty="0">
                  <a:solidFill>
                    <a:srgbClr val="434343"/>
                  </a:solidFill>
                  <a:latin typeface="Arial"/>
                  <a:cs typeface="Arial"/>
                </a:rPr>
                <a:t>learn</a:t>
              </a:r>
              <a:r>
                <a:rPr sz="1600" spc="-90" dirty="0">
                  <a:solidFill>
                    <a:srgbClr val="434343"/>
                  </a:solidFill>
                  <a:latin typeface="Arial"/>
                  <a:cs typeface="Arial"/>
                </a:rPr>
                <a:t> </a:t>
              </a:r>
              <a:r>
                <a:rPr sz="1600" spc="45" dirty="0">
                  <a:solidFill>
                    <a:srgbClr val="434343"/>
                  </a:solidFill>
                  <a:latin typeface="Arial"/>
                  <a:cs typeface="Arial"/>
                </a:rPr>
                <a:t>from</a:t>
              </a:r>
              <a:r>
                <a:rPr sz="1600" spc="-65" dirty="0">
                  <a:solidFill>
                    <a:srgbClr val="434343"/>
                  </a:solidFill>
                  <a:latin typeface="Arial"/>
                  <a:cs typeface="Arial"/>
                </a:rPr>
                <a:t> </a:t>
              </a:r>
              <a:r>
                <a:rPr lang="en-US" sz="1600" spc="-65" dirty="0">
                  <a:solidFill>
                    <a:srgbClr val="434343"/>
                  </a:solidFill>
                  <a:latin typeface="Arial"/>
                  <a:cs typeface="Arial"/>
                </a:rPr>
                <a:t>data </a:t>
              </a:r>
              <a:r>
                <a:rPr sz="1600" spc="-5" dirty="0">
                  <a:solidFill>
                    <a:srgbClr val="434343"/>
                  </a:solidFill>
                  <a:latin typeface="Arial"/>
                  <a:cs typeface="Arial"/>
                </a:rPr>
                <a:t>and</a:t>
              </a:r>
              <a:r>
                <a:rPr sz="1600" spc="-70" dirty="0">
                  <a:solidFill>
                    <a:srgbClr val="434343"/>
                  </a:solidFill>
                  <a:latin typeface="Arial"/>
                  <a:cs typeface="Arial"/>
                </a:rPr>
                <a:t> </a:t>
              </a:r>
              <a:r>
                <a:rPr sz="1600" spc="-5" dirty="0">
                  <a:solidFill>
                    <a:srgbClr val="434343"/>
                  </a:solidFill>
                  <a:latin typeface="Arial"/>
                  <a:cs typeface="Arial"/>
                </a:rPr>
                <a:t>make</a:t>
              </a:r>
              <a:r>
                <a:rPr sz="1600" spc="-75" dirty="0">
                  <a:solidFill>
                    <a:srgbClr val="434343"/>
                  </a:solidFill>
                  <a:latin typeface="Arial"/>
                  <a:cs typeface="Arial"/>
                </a:rPr>
                <a:t> </a:t>
              </a:r>
              <a:r>
                <a:rPr sz="1600" spc="10" dirty="0">
                  <a:solidFill>
                    <a:srgbClr val="434343"/>
                  </a:solidFill>
                  <a:latin typeface="Arial"/>
                  <a:cs typeface="Arial"/>
                </a:rPr>
                <a:t>predictions</a:t>
              </a:r>
              <a:r>
                <a:rPr sz="1600" spc="-90" dirty="0">
                  <a:solidFill>
                    <a:srgbClr val="434343"/>
                  </a:solidFill>
                  <a:latin typeface="Arial"/>
                  <a:cs typeface="Arial"/>
                </a:rPr>
                <a:t> </a:t>
              </a:r>
              <a:r>
                <a:rPr lang="en-US" sz="1600" spc="-90" dirty="0">
                  <a:solidFill>
                    <a:srgbClr val="434343"/>
                  </a:solidFill>
                  <a:latin typeface="Arial"/>
                  <a:cs typeface="Arial"/>
                </a:rPr>
                <a:t>on new data</a:t>
              </a:r>
              <a:endParaRPr sz="1600" dirty="0">
                <a:latin typeface="Arial"/>
                <a:cs typeface="Arial"/>
              </a:endParaRPr>
            </a:p>
          </p:txBody>
        </p:sp>
      </p:grpSp>
      <p:sp>
        <p:nvSpPr>
          <p:cNvPr id="17" name="Footer Placeholder 5">
            <a:extLst>
              <a:ext uri="{FF2B5EF4-FFF2-40B4-BE49-F238E27FC236}">
                <a16:creationId xmlns:a16="http://schemas.microsoft.com/office/drawing/2014/main" id="{6AEB68E3-A87F-36EA-D05C-798B37AC96D3}"/>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28893156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5094C-BD1C-E75C-7CE0-077C6ED08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628DB1-4FDF-173C-73FF-40E2038A30C1}"/>
              </a:ext>
            </a:extLst>
          </p:cNvPr>
          <p:cNvSpPr>
            <a:spLocks noGrp="1"/>
          </p:cNvSpPr>
          <p:nvPr>
            <p:ph type="title"/>
          </p:nvPr>
        </p:nvSpPr>
        <p:spPr/>
        <p:txBody>
          <a:bodyPr>
            <a:normAutofit/>
          </a:bodyPr>
          <a:lstStyle/>
          <a:p>
            <a:r>
              <a:rPr lang="en-US" sz="4800" b="1" dirty="0"/>
              <a:t>TRANSFER LEARNING, FINE-TUNING, AND FOUNDATIONAL MODELS</a:t>
            </a:r>
            <a:br>
              <a:rPr lang="en-US" sz="4800" b="1" dirty="0"/>
            </a:br>
            <a:endParaRPr lang="en-US" dirty="0"/>
          </a:p>
        </p:txBody>
      </p:sp>
      <p:sp>
        <p:nvSpPr>
          <p:cNvPr id="3" name="Footer Placeholder 2">
            <a:extLst>
              <a:ext uri="{FF2B5EF4-FFF2-40B4-BE49-F238E27FC236}">
                <a16:creationId xmlns:a16="http://schemas.microsoft.com/office/drawing/2014/main" id="{4FB1D20E-1E16-1CF1-01FB-DF70083F47BE}"/>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Machine learning, an introduction</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4" name="Slide Number Placeholder 3">
            <a:extLst>
              <a:ext uri="{FF2B5EF4-FFF2-40B4-BE49-F238E27FC236}">
                <a16:creationId xmlns:a16="http://schemas.microsoft.com/office/drawing/2014/main" id="{91469C7D-EEB1-8F6D-3F34-303AE3A172B2}"/>
              </a:ext>
            </a:extLst>
          </p:cNvPr>
          <p:cNvSpPr>
            <a:spLocks noGrp="1"/>
          </p:cNvSpPr>
          <p:nvPr>
            <p:ph type="sldNum" sz="quarter" idx="12"/>
          </p:nvPr>
        </p:nvSpPr>
        <p:spPr>
          <a:xfrm>
            <a:off x="10244327" y="1620760"/>
            <a:ext cx="1947672"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100</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8884575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D714-43B3-F6B3-EE86-93A3B2FC52A8}"/>
              </a:ext>
            </a:extLst>
          </p:cNvPr>
          <p:cNvSpPr>
            <a:spLocks noGrp="1"/>
          </p:cNvSpPr>
          <p:nvPr>
            <p:ph type="title"/>
          </p:nvPr>
        </p:nvSpPr>
        <p:spPr/>
        <p:txBody>
          <a:bodyPr/>
          <a:lstStyle/>
          <a:p>
            <a:r>
              <a:rPr lang="it-IT" dirty="0"/>
              <a:t>Transfer learning</a:t>
            </a:r>
            <a:endParaRPr lang="en-US" dirty="0"/>
          </a:p>
        </p:txBody>
      </p:sp>
      <p:sp>
        <p:nvSpPr>
          <p:cNvPr id="3" name="Content Placeholder 2">
            <a:extLst>
              <a:ext uri="{FF2B5EF4-FFF2-40B4-BE49-F238E27FC236}">
                <a16:creationId xmlns:a16="http://schemas.microsoft.com/office/drawing/2014/main" id="{E295B1C9-B4CE-D751-D07B-382DF31E8BC8}"/>
              </a:ext>
            </a:extLst>
          </p:cNvPr>
          <p:cNvSpPr>
            <a:spLocks noGrp="1"/>
          </p:cNvSpPr>
          <p:nvPr>
            <p:ph idx="1"/>
          </p:nvPr>
        </p:nvSpPr>
        <p:spPr/>
        <p:txBody>
          <a:bodyPr/>
          <a:lstStyle/>
          <a:p>
            <a:r>
              <a:rPr lang="it-IT" i="1" dirty="0"/>
              <a:t>Transfer learning  </a:t>
            </a:r>
            <a:r>
              <a:rPr lang="it-IT" dirty="0"/>
              <a:t>regards the exploiting of the knowledge gathered by one model to solve a specific task to solve a different task (or the same task on different data). </a:t>
            </a:r>
          </a:p>
          <a:p>
            <a:r>
              <a:rPr lang="it-IT" dirty="0"/>
              <a:t>It is not strictly related to neural networks, it is a broad machine learning concept. </a:t>
            </a:r>
          </a:p>
          <a:p>
            <a:r>
              <a:rPr lang="it-IT" dirty="0"/>
              <a:t>In deep learning this means to get a network trained for a specific task and use it as a starting point to learn another task exploiting the information previously learned. </a:t>
            </a:r>
          </a:p>
          <a:p>
            <a:pPr lvl="1"/>
            <a:r>
              <a:rPr lang="it-IT" dirty="0"/>
              <a:t>Example: a classifiers that segment cats to a classifier that segments dogs</a:t>
            </a:r>
          </a:p>
          <a:p>
            <a:r>
              <a:rPr lang="it-IT" dirty="0"/>
              <a:t>It is «cheaper» (less computation and less data are required) than </a:t>
            </a:r>
            <a:r>
              <a:rPr lang="it-IT" i="1" dirty="0"/>
              <a:t>training-from-scratch</a:t>
            </a:r>
            <a:r>
              <a:rPr lang="it-IT" dirty="0"/>
              <a:t> (training the network starting from random weights).</a:t>
            </a:r>
            <a:endParaRPr lang="en-US" dirty="0"/>
          </a:p>
        </p:txBody>
      </p:sp>
      <p:sp>
        <p:nvSpPr>
          <p:cNvPr id="4" name="Footer Placeholder 3">
            <a:extLst>
              <a:ext uri="{FF2B5EF4-FFF2-40B4-BE49-F238E27FC236}">
                <a16:creationId xmlns:a16="http://schemas.microsoft.com/office/drawing/2014/main" id="{2FC11C4A-79C4-C477-5194-B7C1DB0AD186}"/>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63476D35-DB58-F0B3-FAD5-63BE8D1C947F}"/>
              </a:ext>
            </a:extLst>
          </p:cNvPr>
          <p:cNvSpPr>
            <a:spLocks noGrp="1"/>
          </p:cNvSpPr>
          <p:nvPr>
            <p:ph type="sldNum" sz="quarter" idx="12"/>
          </p:nvPr>
        </p:nvSpPr>
        <p:spPr>
          <a:xfrm>
            <a:off x="11429998" y="5607592"/>
            <a:ext cx="76200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101</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5177311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BCF11-DD07-47EA-DA93-6B64C2A85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002F5C-1174-5556-12AD-9DC2255D2019}"/>
              </a:ext>
            </a:extLst>
          </p:cNvPr>
          <p:cNvSpPr>
            <a:spLocks noGrp="1"/>
          </p:cNvSpPr>
          <p:nvPr>
            <p:ph type="title"/>
          </p:nvPr>
        </p:nvSpPr>
        <p:spPr/>
        <p:txBody>
          <a:bodyPr/>
          <a:lstStyle/>
          <a:p>
            <a:r>
              <a:rPr lang="it-IT" dirty="0"/>
              <a:t>Fine-tuning</a:t>
            </a:r>
            <a:endParaRPr lang="en-US" dirty="0"/>
          </a:p>
        </p:txBody>
      </p:sp>
      <p:sp>
        <p:nvSpPr>
          <p:cNvPr id="3" name="Content Placeholder 2">
            <a:extLst>
              <a:ext uri="{FF2B5EF4-FFF2-40B4-BE49-F238E27FC236}">
                <a16:creationId xmlns:a16="http://schemas.microsoft.com/office/drawing/2014/main" id="{D1FE07D4-10D7-02A4-E6B8-9606E04B3A2C}"/>
              </a:ext>
            </a:extLst>
          </p:cNvPr>
          <p:cNvSpPr>
            <a:spLocks noGrp="1"/>
          </p:cNvSpPr>
          <p:nvPr>
            <p:ph idx="1"/>
          </p:nvPr>
        </p:nvSpPr>
        <p:spPr/>
        <p:txBody>
          <a:bodyPr>
            <a:normAutofit fontScale="92500" lnSpcReduction="10000"/>
          </a:bodyPr>
          <a:lstStyle/>
          <a:p>
            <a:r>
              <a:rPr lang="it-IT" i="1" dirty="0"/>
              <a:t>Fine-tuning</a:t>
            </a:r>
            <a:r>
              <a:rPr lang="it-IT" dirty="0"/>
              <a:t> is a specialization of transfer learning. It is </a:t>
            </a:r>
            <a:r>
              <a:rPr lang="en-US" dirty="0"/>
              <a:t>the process of adapting a pre-trained model for specific tasks or use cases. </a:t>
            </a:r>
          </a:p>
          <a:p>
            <a:r>
              <a:rPr lang="en-US" dirty="0"/>
              <a:t>Fine-tuning consists into further train a model that has already been trained. Using the base model’s previous knowledge as a starting point, fine-tuning tailors the model by training it on a </a:t>
            </a:r>
            <a:r>
              <a:rPr lang="en-US" i="1" dirty="0"/>
              <a:t>smaller</a:t>
            </a:r>
            <a:r>
              <a:rPr lang="en-US" dirty="0"/>
              <a:t>, </a:t>
            </a:r>
            <a:r>
              <a:rPr lang="en-US" i="1" dirty="0"/>
              <a:t>task-specific</a:t>
            </a:r>
            <a:r>
              <a:rPr lang="en-US" dirty="0"/>
              <a:t> dataset.</a:t>
            </a:r>
          </a:p>
          <a:p>
            <a:r>
              <a:rPr lang="en-US" dirty="0"/>
              <a:t>While that task-specific dataset could theoretically have been used for the initial training, training a large model from scratch on a small dataset risks </a:t>
            </a:r>
            <a:r>
              <a:rPr lang="en-US" i="1" dirty="0"/>
              <a:t>overfitting </a:t>
            </a:r>
            <a:r>
              <a:rPr lang="en-US" dirty="0"/>
              <a:t>(the model learn to perform well on the training examples, but not generalize well to other data).</a:t>
            </a:r>
          </a:p>
          <a:p>
            <a:r>
              <a:rPr lang="en-US" dirty="0">
                <a:sym typeface="Wingdings" panose="05000000000000000000" pitchFamily="2" charset="2"/>
              </a:rPr>
              <a:t> F</a:t>
            </a:r>
            <a:r>
              <a:rPr lang="en-US" dirty="0"/>
              <a:t>ine-tuning makes possible to exploit the broad knowledge gained from pre-training on a massive set of data to build a model target to more specific context.</a:t>
            </a:r>
          </a:p>
          <a:p>
            <a:r>
              <a:rPr lang="en-US" dirty="0"/>
              <a:t>Given the increasing progress and diffusion of open source </a:t>
            </a:r>
            <a:r>
              <a:rPr lang="en-US" i="1" dirty="0"/>
              <a:t>foundation models</a:t>
            </a:r>
            <a:r>
              <a:rPr lang="en-US" dirty="0"/>
              <a:t>, it is possible to obtain specific task models saving financial and computational resources.</a:t>
            </a:r>
          </a:p>
        </p:txBody>
      </p:sp>
      <p:sp>
        <p:nvSpPr>
          <p:cNvPr id="4" name="Footer Placeholder 3">
            <a:extLst>
              <a:ext uri="{FF2B5EF4-FFF2-40B4-BE49-F238E27FC236}">
                <a16:creationId xmlns:a16="http://schemas.microsoft.com/office/drawing/2014/main" id="{56754A8C-BC57-1A24-E65F-093B10D1647D}"/>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775EB0F8-09C1-02D0-7B0F-CF8D94577D0A}"/>
              </a:ext>
            </a:extLst>
          </p:cNvPr>
          <p:cNvSpPr>
            <a:spLocks noGrp="1"/>
          </p:cNvSpPr>
          <p:nvPr>
            <p:ph type="sldNum" sz="quarter" idx="12"/>
          </p:nvPr>
        </p:nvSpPr>
        <p:spPr>
          <a:xfrm>
            <a:off x="11429998" y="5607592"/>
            <a:ext cx="76200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75111115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101AA-2C1A-6084-46BD-D92F6C6179BC}"/>
            </a:ext>
          </a:extLst>
        </p:cNvPr>
        <p:cNvGrpSpPr/>
        <p:nvPr/>
      </p:nvGrpSpPr>
      <p:grpSpPr>
        <a:xfrm>
          <a:off x="0" y="0"/>
          <a:ext cx="0" cy="0"/>
          <a:chOff x="0" y="0"/>
          <a:chExt cx="0" cy="0"/>
        </a:xfrm>
      </p:grpSpPr>
      <p:pic>
        <p:nvPicPr>
          <p:cNvPr id="7" name="Picture 6" descr="A diagram of a diagram of a diagram&#10;&#10;AI-generated content may be incorrect.">
            <a:extLst>
              <a:ext uri="{FF2B5EF4-FFF2-40B4-BE49-F238E27FC236}">
                <a16:creationId xmlns:a16="http://schemas.microsoft.com/office/drawing/2014/main" id="{064EC8D8-61E6-5D43-408E-5057A81AF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66" y="1661065"/>
            <a:ext cx="9807752" cy="3017769"/>
          </a:xfrm>
          <a:prstGeom prst="rect">
            <a:avLst/>
          </a:prstGeom>
        </p:spPr>
      </p:pic>
      <p:sp>
        <p:nvSpPr>
          <p:cNvPr id="2" name="Title 1">
            <a:extLst>
              <a:ext uri="{FF2B5EF4-FFF2-40B4-BE49-F238E27FC236}">
                <a16:creationId xmlns:a16="http://schemas.microsoft.com/office/drawing/2014/main" id="{8B7C3A58-D467-8400-FAE7-AFE401F3D4E2}"/>
              </a:ext>
            </a:extLst>
          </p:cNvPr>
          <p:cNvSpPr>
            <a:spLocks noGrp="1"/>
          </p:cNvSpPr>
          <p:nvPr>
            <p:ph type="title"/>
          </p:nvPr>
        </p:nvSpPr>
        <p:spPr/>
        <p:txBody>
          <a:bodyPr>
            <a:normAutofit/>
          </a:bodyPr>
          <a:lstStyle/>
          <a:p>
            <a:r>
              <a:rPr lang="it-IT" dirty="0"/>
              <a:t>Example: classification</a:t>
            </a:r>
            <a:endParaRPr lang="en-US" dirty="0"/>
          </a:p>
        </p:txBody>
      </p:sp>
      <p:sp>
        <p:nvSpPr>
          <p:cNvPr id="4" name="Footer Placeholder 3">
            <a:extLst>
              <a:ext uri="{FF2B5EF4-FFF2-40B4-BE49-F238E27FC236}">
                <a16:creationId xmlns:a16="http://schemas.microsoft.com/office/drawing/2014/main" id="{6EA70B17-F99A-7CF6-0187-2BF978C9E9C7}"/>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8A98887D-D582-40E4-03B8-450D311521B6}"/>
              </a:ext>
            </a:extLst>
          </p:cNvPr>
          <p:cNvSpPr>
            <a:spLocks noGrp="1"/>
          </p:cNvSpPr>
          <p:nvPr>
            <p:ph type="sldNum" sz="quarter" idx="12"/>
          </p:nvPr>
        </p:nvSpPr>
        <p:spPr>
          <a:xfrm>
            <a:off x="11429998" y="5607592"/>
            <a:ext cx="76200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103</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
        <p:nvSpPr>
          <p:cNvPr id="8" name="TextBox 7">
            <a:extLst>
              <a:ext uri="{FF2B5EF4-FFF2-40B4-BE49-F238E27FC236}">
                <a16:creationId xmlns:a16="http://schemas.microsoft.com/office/drawing/2014/main" id="{5541DF9B-3A42-4886-7AF4-A896DEB04CDB}"/>
              </a:ext>
            </a:extLst>
          </p:cNvPr>
          <p:cNvSpPr txBox="1"/>
          <p:nvPr/>
        </p:nvSpPr>
        <p:spPr>
          <a:xfrm>
            <a:off x="5152901" y="5311971"/>
            <a:ext cx="1000595" cy="369332"/>
          </a:xfrm>
          <a:prstGeom prst="rect">
            <a:avLst/>
          </a:prstGeom>
          <a:noFill/>
        </p:spPr>
        <p:txBody>
          <a:bodyPr wrap="none" rtlCol="0">
            <a:spAutoFit/>
          </a:bodyPr>
          <a:lstStyle/>
          <a:p>
            <a:r>
              <a:rPr lang="it-IT" b="1" dirty="0"/>
              <a:t>Encoder</a:t>
            </a:r>
            <a:endParaRPr lang="en-US" b="1" dirty="0"/>
          </a:p>
        </p:txBody>
      </p:sp>
      <p:sp>
        <p:nvSpPr>
          <p:cNvPr id="9" name="Right Brace 8">
            <a:extLst>
              <a:ext uri="{FF2B5EF4-FFF2-40B4-BE49-F238E27FC236}">
                <a16:creationId xmlns:a16="http://schemas.microsoft.com/office/drawing/2014/main" id="{1737532A-50DE-F8B9-94CD-F535D99A0613}"/>
              </a:ext>
            </a:extLst>
          </p:cNvPr>
          <p:cNvSpPr/>
          <p:nvPr/>
        </p:nvSpPr>
        <p:spPr>
          <a:xfrm rot="5400000">
            <a:off x="5405171" y="1798706"/>
            <a:ext cx="468804" cy="622906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1F173FED-4556-DA52-CC4E-960E7DE35844}"/>
              </a:ext>
            </a:extLst>
          </p:cNvPr>
          <p:cNvSpPr txBox="1"/>
          <p:nvPr/>
        </p:nvSpPr>
        <p:spPr>
          <a:xfrm>
            <a:off x="8944335" y="5238260"/>
            <a:ext cx="1624163" cy="369332"/>
          </a:xfrm>
          <a:prstGeom prst="rect">
            <a:avLst/>
          </a:prstGeom>
          <a:noFill/>
        </p:spPr>
        <p:txBody>
          <a:bodyPr wrap="none" rtlCol="0">
            <a:spAutoFit/>
          </a:bodyPr>
          <a:lstStyle/>
          <a:p>
            <a:r>
              <a:rPr lang="it-IT" b="1" dirty="0"/>
              <a:t>Classifier head</a:t>
            </a:r>
            <a:endParaRPr lang="en-US" b="1" dirty="0"/>
          </a:p>
        </p:txBody>
      </p:sp>
      <p:cxnSp>
        <p:nvCxnSpPr>
          <p:cNvPr id="12" name="Straight Arrow Connector 11">
            <a:extLst>
              <a:ext uri="{FF2B5EF4-FFF2-40B4-BE49-F238E27FC236}">
                <a16:creationId xmlns:a16="http://schemas.microsoft.com/office/drawing/2014/main" id="{AD47E14D-3DE4-4F73-C04A-1BC05141D707}"/>
              </a:ext>
            </a:extLst>
          </p:cNvPr>
          <p:cNvCxnSpPr>
            <a:cxnSpLocks/>
            <a:stCxn id="10" idx="0"/>
          </p:cNvCxnSpPr>
          <p:nvPr/>
        </p:nvCxnSpPr>
        <p:spPr>
          <a:xfrm flipH="1" flipV="1">
            <a:off x="9436422" y="4729815"/>
            <a:ext cx="319995" cy="50844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9472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626E5-8EC6-D596-8306-33EE6B706823}"/>
            </a:ext>
          </a:extLst>
        </p:cNvPr>
        <p:cNvGrpSpPr/>
        <p:nvPr/>
      </p:nvGrpSpPr>
      <p:grpSpPr>
        <a:xfrm>
          <a:off x="0" y="0"/>
          <a:ext cx="0" cy="0"/>
          <a:chOff x="0" y="0"/>
          <a:chExt cx="0" cy="0"/>
        </a:xfrm>
      </p:grpSpPr>
      <p:pic>
        <p:nvPicPr>
          <p:cNvPr id="2050" name="Picture 2" descr="EDSSA: An Encoder-Decoder Semantic Segmentation Networks Accelerator on  OpenCL-Based FPGA Platform">
            <a:extLst>
              <a:ext uri="{FF2B5EF4-FFF2-40B4-BE49-F238E27FC236}">
                <a16:creationId xmlns:a16="http://schemas.microsoft.com/office/drawing/2014/main" id="{771F5A53-1D69-EF32-6BFF-335F336B42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0817" y="1768206"/>
            <a:ext cx="10158192" cy="31215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BE5471-04FA-E8EF-1BFA-DAEB5EB94EA9}"/>
              </a:ext>
            </a:extLst>
          </p:cNvPr>
          <p:cNvSpPr>
            <a:spLocks noGrp="1"/>
          </p:cNvSpPr>
          <p:nvPr>
            <p:ph type="title"/>
          </p:nvPr>
        </p:nvSpPr>
        <p:spPr/>
        <p:txBody>
          <a:bodyPr/>
          <a:lstStyle/>
          <a:p>
            <a:r>
              <a:rPr lang="it-IT" dirty="0"/>
              <a:t>Example: semantic segmentation</a:t>
            </a:r>
            <a:endParaRPr lang="en-US" dirty="0"/>
          </a:p>
        </p:txBody>
      </p:sp>
      <p:sp>
        <p:nvSpPr>
          <p:cNvPr id="4" name="Footer Placeholder 3">
            <a:extLst>
              <a:ext uri="{FF2B5EF4-FFF2-40B4-BE49-F238E27FC236}">
                <a16:creationId xmlns:a16="http://schemas.microsoft.com/office/drawing/2014/main" id="{3B393CE2-A848-905F-7A1D-C892B12922BC}"/>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F7786A8A-2028-BD2B-7795-8AA1B1976C15}"/>
              </a:ext>
            </a:extLst>
          </p:cNvPr>
          <p:cNvSpPr>
            <a:spLocks noGrp="1"/>
          </p:cNvSpPr>
          <p:nvPr>
            <p:ph type="sldNum" sz="quarter" idx="12"/>
          </p:nvPr>
        </p:nvSpPr>
        <p:spPr>
          <a:xfrm>
            <a:off x="11429998" y="5607592"/>
            <a:ext cx="76200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104</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
        <p:nvSpPr>
          <p:cNvPr id="6" name="Oval 5">
            <a:extLst>
              <a:ext uri="{FF2B5EF4-FFF2-40B4-BE49-F238E27FC236}">
                <a16:creationId xmlns:a16="http://schemas.microsoft.com/office/drawing/2014/main" id="{11A24D5F-D810-5775-4C4F-86888B79F887}"/>
              </a:ext>
            </a:extLst>
          </p:cNvPr>
          <p:cNvSpPr/>
          <p:nvPr/>
        </p:nvSpPr>
        <p:spPr>
          <a:xfrm>
            <a:off x="3393027" y="4144971"/>
            <a:ext cx="1183830" cy="306347"/>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8A99937-E507-BB0D-5304-BDAF021DCB06}"/>
              </a:ext>
            </a:extLst>
          </p:cNvPr>
          <p:cNvSpPr/>
          <p:nvPr/>
        </p:nvSpPr>
        <p:spPr>
          <a:xfrm>
            <a:off x="6715657" y="4190614"/>
            <a:ext cx="1183830" cy="306347"/>
          </a:xfrm>
          <a:prstGeom prst="ellipse">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238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60F33-F54E-D980-E93B-566571A527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3FEB3-6CE0-E76F-9895-3C47A397F650}"/>
              </a:ext>
            </a:extLst>
          </p:cNvPr>
          <p:cNvSpPr>
            <a:spLocks noGrp="1"/>
          </p:cNvSpPr>
          <p:nvPr>
            <p:ph type="title"/>
          </p:nvPr>
        </p:nvSpPr>
        <p:spPr/>
        <p:txBody>
          <a:bodyPr>
            <a:normAutofit/>
          </a:bodyPr>
          <a:lstStyle/>
          <a:p>
            <a:r>
              <a:rPr lang="it-IT" dirty="0"/>
              <a:t>How does fine-tuning work? </a:t>
            </a:r>
            <a:endParaRPr lang="en-US" dirty="0"/>
          </a:p>
        </p:txBody>
      </p:sp>
      <p:sp>
        <p:nvSpPr>
          <p:cNvPr id="3" name="Content Placeholder 2">
            <a:extLst>
              <a:ext uri="{FF2B5EF4-FFF2-40B4-BE49-F238E27FC236}">
                <a16:creationId xmlns:a16="http://schemas.microsoft.com/office/drawing/2014/main" id="{04C2E574-811E-602D-7F2B-FC2FF8F6F7A9}"/>
              </a:ext>
            </a:extLst>
          </p:cNvPr>
          <p:cNvSpPr>
            <a:spLocks noGrp="1"/>
          </p:cNvSpPr>
          <p:nvPr>
            <p:ph idx="1"/>
          </p:nvPr>
        </p:nvSpPr>
        <p:spPr/>
        <p:txBody>
          <a:bodyPr/>
          <a:lstStyle/>
          <a:p>
            <a:r>
              <a:rPr lang="it-IT" dirty="0"/>
              <a:t>Typically, the encoder is </a:t>
            </a:r>
            <a:r>
              <a:rPr lang="it-IT" i="1" dirty="0"/>
              <a:t>freeze</a:t>
            </a:r>
            <a:r>
              <a:rPr lang="it-IT" dirty="0"/>
              <a:t> during fine-tuning (weights not change during the new training). </a:t>
            </a:r>
          </a:p>
          <a:p>
            <a:r>
              <a:rPr lang="it-IT" dirty="0"/>
              <a:t>So, the visual features extraction parts exploit the previously learned knowledge </a:t>
            </a:r>
            <a:r>
              <a:rPr lang="en-US" dirty="0">
                <a:sym typeface="Wingdings" panose="05000000000000000000" pitchFamily="2" charset="2"/>
              </a:rPr>
              <a:t> small dataset may be sufficient to obtain good performance !</a:t>
            </a:r>
            <a:endParaRPr lang="it-IT" dirty="0"/>
          </a:p>
          <a:p>
            <a:r>
              <a:rPr lang="it-IT" dirty="0"/>
              <a:t>The weights of the classifier head / decoder changes during the new training w.r.t the original network.</a:t>
            </a:r>
          </a:p>
          <a:p>
            <a:r>
              <a:rPr lang="it-IT" dirty="0"/>
              <a:t>TagLab has a complex but effective strategy to achieve this, we will see later. </a:t>
            </a:r>
            <a:endParaRPr lang="en-US" dirty="0"/>
          </a:p>
        </p:txBody>
      </p:sp>
      <p:sp>
        <p:nvSpPr>
          <p:cNvPr id="4" name="Footer Placeholder 3">
            <a:extLst>
              <a:ext uri="{FF2B5EF4-FFF2-40B4-BE49-F238E27FC236}">
                <a16:creationId xmlns:a16="http://schemas.microsoft.com/office/drawing/2014/main" id="{6246BED7-3637-F026-A6E3-B80ADD38A6DF}"/>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A0044347-2E59-4952-615D-A350897962E0}"/>
              </a:ext>
            </a:extLst>
          </p:cNvPr>
          <p:cNvSpPr>
            <a:spLocks noGrp="1"/>
          </p:cNvSpPr>
          <p:nvPr>
            <p:ph type="sldNum" sz="quarter" idx="12"/>
          </p:nvPr>
        </p:nvSpPr>
        <p:spPr>
          <a:xfrm>
            <a:off x="11429998" y="5607592"/>
            <a:ext cx="76200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105</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8873317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03847-E2BD-E381-24E6-830D33EFA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AE124-A3E3-75EC-8F06-56A26107B114}"/>
              </a:ext>
            </a:extLst>
          </p:cNvPr>
          <p:cNvSpPr>
            <a:spLocks noGrp="1"/>
          </p:cNvSpPr>
          <p:nvPr>
            <p:ph type="title"/>
          </p:nvPr>
        </p:nvSpPr>
        <p:spPr/>
        <p:txBody>
          <a:bodyPr/>
          <a:lstStyle/>
          <a:p>
            <a:r>
              <a:rPr lang="it-IT" dirty="0"/>
              <a:t>Catastrophic forgetting</a:t>
            </a:r>
            <a:endParaRPr lang="en-US" dirty="0"/>
          </a:p>
        </p:txBody>
      </p:sp>
      <p:sp>
        <p:nvSpPr>
          <p:cNvPr id="3" name="Content Placeholder 2">
            <a:extLst>
              <a:ext uri="{FF2B5EF4-FFF2-40B4-BE49-F238E27FC236}">
                <a16:creationId xmlns:a16="http://schemas.microsoft.com/office/drawing/2014/main" id="{9DDFBA8B-8CDC-18EF-9E21-182B0021690D}"/>
              </a:ext>
            </a:extLst>
          </p:cNvPr>
          <p:cNvSpPr>
            <a:spLocks noGrp="1"/>
          </p:cNvSpPr>
          <p:nvPr>
            <p:ph idx="1"/>
          </p:nvPr>
        </p:nvSpPr>
        <p:spPr/>
        <p:txBody>
          <a:bodyPr/>
          <a:lstStyle/>
          <a:p>
            <a:r>
              <a:rPr lang="it-IT" dirty="0"/>
              <a:t>Transfer learning and fine-tuning may suffers of catastrophic forgetting. </a:t>
            </a:r>
          </a:p>
          <a:p>
            <a:r>
              <a:rPr lang="it-IT" dirty="0"/>
              <a:t>In simple words, all the previous knowledge is forget !</a:t>
            </a:r>
          </a:p>
          <a:p>
            <a:r>
              <a:rPr lang="it-IT" dirty="0"/>
              <a:t>Example: the usual classifier of cats, after the fine-tuning, learns to recognize dogs but fails completely to recognize cats. </a:t>
            </a:r>
            <a:endParaRPr lang="en-US" dirty="0"/>
          </a:p>
        </p:txBody>
      </p:sp>
      <p:sp>
        <p:nvSpPr>
          <p:cNvPr id="4" name="Footer Placeholder 3">
            <a:extLst>
              <a:ext uri="{FF2B5EF4-FFF2-40B4-BE49-F238E27FC236}">
                <a16:creationId xmlns:a16="http://schemas.microsoft.com/office/drawing/2014/main" id="{A692BD57-4C06-6E3D-277B-CA8CC815EABF}"/>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12D57C84-CFA1-BFF8-4B29-051CD9120B3D}"/>
              </a:ext>
            </a:extLst>
          </p:cNvPr>
          <p:cNvSpPr>
            <a:spLocks noGrp="1"/>
          </p:cNvSpPr>
          <p:nvPr>
            <p:ph type="sldNum" sz="quarter" idx="12"/>
          </p:nvPr>
        </p:nvSpPr>
        <p:spPr>
          <a:xfrm>
            <a:off x="11429998" y="5607592"/>
            <a:ext cx="76200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106</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9473780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995D-8374-6BA5-99AE-9E8028A91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81E4C-8B56-16F0-A750-FF2F8E120BC8}"/>
              </a:ext>
            </a:extLst>
          </p:cNvPr>
          <p:cNvSpPr>
            <a:spLocks noGrp="1"/>
          </p:cNvSpPr>
          <p:nvPr>
            <p:ph type="title"/>
          </p:nvPr>
        </p:nvSpPr>
        <p:spPr/>
        <p:txBody>
          <a:bodyPr/>
          <a:lstStyle/>
          <a:p>
            <a:r>
              <a:rPr lang="it-IT" dirty="0"/>
              <a:t>Foundational models</a:t>
            </a:r>
            <a:endParaRPr lang="en-US" dirty="0"/>
          </a:p>
        </p:txBody>
      </p:sp>
      <p:sp>
        <p:nvSpPr>
          <p:cNvPr id="3" name="Content Placeholder 2">
            <a:extLst>
              <a:ext uri="{FF2B5EF4-FFF2-40B4-BE49-F238E27FC236}">
                <a16:creationId xmlns:a16="http://schemas.microsoft.com/office/drawing/2014/main" id="{9D58B0BB-0B64-BC27-1ACD-E418E0ECAB7F}"/>
              </a:ext>
            </a:extLst>
          </p:cNvPr>
          <p:cNvSpPr>
            <a:spLocks noGrp="1"/>
          </p:cNvSpPr>
          <p:nvPr>
            <p:ph idx="1"/>
          </p:nvPr>
        </p:nvSpPr>
        <p:spPr/>
        <p:txBody>
          <a:bodyPr>
            <a:normAutofit/>
          </a:bodyPr>
          <a:lstStyle/>
          <a:p>
            <a:r>
              <a:rPr lang="en-US" dirty="0"/>
              <a:t>Building AI models takes resources, time, and lots of data ! </a:t>
            </a:r>
          </a:p>
          <a:p>
            <a:r>
              <a:rPr lang="en-US" dirty="0"/>
              <a:t>Nowadays, one of the approach in AI, is to build models using </a:t>
            </a:r>
            <a:r>
              <a:rPr lang="en-US" b="1" dirty="0"/>
              <a:t>huge</a:t>
            </a:r>
            <a:r>
              <a:rPr lang="en-US" dirty="0"/>
              <a:t> </a:t>
            </a:r>
            <a:r>
              <a:rPr lang="en-US" b="1" dirty="0"/>
              <a:t>dataset</a:t>
            </a:r>
            <a:r>
              <a:rPr lang="en-US" dirty="0"/>
              <a:t> that can be adapted to different domains and different tasks with minimal fine-tuning. These models are called </a:t>
            </a:r>
            <a:r>
              <a:rPr lang="en-US" i="1" dirty="0"/>
              <a:t>foundation models.</a:t>
            </a:r>
            <a:r>
              <a:rPr lang="en-US" dirty="0"/>
              <a:t> Using fine-tuning, the foundation model can apply the general information the foundation model has learned to a specific task.</a:t>
            </a:r>
          </a:p>
          <a:p>
            <a:r>
              <a:rPr lang="en-US" i="1" dirty="0"/>
              <a:t>Zero-shot learning </a:t>
            </a:r>
            <a:r>
              <a:rPr lang="en-US" dirty="0"/>
              <a:t>means that the same network can be used for different tasks without training.</a:t>
            </a:r>
          </a:p>
          <a:p>
            <a:r>
              <a:rPr lang="en-US" dirty="0"/>
              <a:t>Many foundation models are designed to be used in a zero-shot manner</a:t>
            </a:r>
          </a:p>
          <a:p>
            <a:pPr lvl="1"/>
            <a:r>
              <a:rPr lang="en-US" dirty="0"/>
              <a:t>Example, a LLM can perform summarization task or improve grammar changing only the prompt (no re-train needed).</a:t>
            </a:r>
          </a:p>
          <a:p>
            <a:r>
              <a:rPr lang="en-US" i="1" dirty="0"/>
              <a:t>Pay attention here! Foundation models provide the broad knowledge base, and zero-shot learning is a technique to utilize that knowledge for new, unseen tasks without extra training.</a:t>
            </a:r>
          </a:p>
          <a:p>
            <a:endParaRPr lang="en-US" dirty="0"/>
          </a:p>
        </p:txBody>
      </p:sp>
      <p:sp>
        <p:nvSpPr>
          <p:cNvPr id="4" name="Footer Placeholder 3">
            <a:extLst>
              <a:ext uri="{FF2B5EF4-FFF2-40B4-BE49-F238E27FC236}">
                <a16:creationId xmlns:a16="http://schemas.microsoft.com/office/drawing/2014/main" id="{86C4E2BE-660B-7B07-3A92-AF7E3AEE9166}"/>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F72D968D-29BF-416F-5B92-948B0D24C16B}"/>
              </a:ext>
            </a:extLst>
          </p:cNvPr>
          <p:cNvSpPr>
            <a:spLocks noGrp="1"/>
          </p:cNvSpPr>
          <p:nvPr>
            <p:ph type="sldNum" sz="quarter" idx="12"/>
          </p:nvPr>
        </p:nvSpPr>
        <p:spPr>
          <a:xfrm>
            <a:off x="11429998" y="5607592"/>
            <a:ext cx="76200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107</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8070970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3B0DF-DB63-4234-7775-5A76D7EC73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80640C-32B7-7590-DB7F-342C2F5CB077}"/>
              </a:ext>
            </a:extLst>
          </p:cNvPr>
          <p:cNvSpPr>
            <a:spLocks noGrp="1"/>
          </p:cNvSpPr>
          <p:nvPr>
            <p:ph type="title"/>
          </p:nvPr>
        </p:nvSpPr>
        <p:spPr/>
        <p:txBody>
          <a:bodyPr/>
          <a:lstStyle/>
          <a:p>
            <a:r>
              <a:rPr lang="it-IT" dirty="0"/>
              <a:t>Foundational models – SAM</a:t>
            </a:r>
            <a:endParaRPr lang="en-US" dirty="0"/>
          </a:p>
        </p:txBody>
      </p:sp>
      <p:sp>
        <p:nvSpPr>
          <p:cNvPr id="3" name="Content Placeholder 2">
            <a:extLst>
              <a:ext uri="{FF2B5EF4-FFF2-40B4-BE49-F238E27FC236}">
                <a16:creationId xmlns:a16="http://schemas.microsoft.com/office/drawing/2014/main" id="{694D1BE8-EF95-6F04-6D8E-95F2D3E98D2C}"/>
              </a:ext>
            </a:extLst>
          </p:cNvPr>
          <p:cNvSpPr>
            <a:spLocks noGrp="1"/>
          </p:cNvSpPr>
          <p:nvPr>
            <p:ph idx="1"/>
          </p:nvPr>
        </p:nvSpPr>
        <p:spPr/>
        <p:txBody>
          <a:bodyPr>
            <a:normAutofit/>
          </a:bodyPr>
          <a:lstStyle/>
          <a:p>
            <a:r>
              <a:rPr lang="en-US" sz="2400" dirty="0"/>
              <a:t>Let’s see an example</a:t>
            </a:r>
          </a:p>
        </p:txBody>
      </p:sp>
      <p:sp>
        <p:nvSpPr>
          <p:cNvPr id="4" name="Footer Placeholder 3">
            <a:extLst>
              <a:ext uri="{FF2B5EF4-FFF2-40B4-BE49-F238E27FC236}">
                <a16:creationId xmlns:a16="http://schemas.microsoft.com/office/drawing/2014/main" id="{16F275D1-35D9-B373-F036-183665115669}"/>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89F4A6B9-333A-FA28-2106-1EE9F75900BC}"/>
              </a:ext>
            </a:extLst>
          </p:cNvPr>
          <p:cNvSpPr>
            <a:spLocks noGrp="1"/>
          </p:cNvSpPr>
          <p:nvPr>
            <p:ph type="sldNum" sz="quarter" idx="12"/>
          </p:nvPr>
        </p:nvSpPr>
        <p:spPr>
          <a:xfrm>
            <a:off x="11429998" y="5607592"/>
            <a:ext cx="76200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9988523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270BE-876C-1FF2-C51E-3BAC9C04E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F13EE-8014-C4E5-E43E-2FA16F006FE2}"/>
              </a:ext>
            </a:extLst>
          </p:cNvPr>
          <p:cNvSpPr>
            <a:spLocks noGrp="1"/>
          </p:cNvSpPr>
          <p:nvPr>
            <p:ph type="title"/>
          </p:nvPr>
        </p:nvSpPr>
        <p:spPr/>
        <p:txBody>
          <a:bodyPr>
            <a:normAutofit/>
          </a:bodyPr>
          <a:lstStyle/>
          <a:p>
            <a:r>
              <a:rPr lang="en-US" b="1" dirty="0"/>
              <a:t>VISUAL TRANSFORMERS</a:t>
            </a:r>
            <a:endParaRPr lang="en-US" dirty="0"/>
          </a:p>
        </p:txBody>
      </p:sp>
      <p:sp>
        <p:nvSpPr>
          <p:cNvPr id="3" name="Footer Placeholder 2">
            <a:extLst>
              <a:ext uri="{FF2B5EF4-FFF2-40B4-BE49-F238E27FC236}">
                <a16:creationId xmlns:a16="http://schemas.microsoft.com/office/drawing/2014/main" id="{97141452-82B2-29FF-6B8F-FDD9D9B2C207}"/>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Machine learning, an introduction</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4" name="Slide Number Placeholder 3">
            <a:extLst>
              <a:ext uri="{FF2B5EF4-FFF2-40B4-BE49-F238E27FC236}">
                <a16:creationId xmlns:a16="http://schemas.microsoft.com/office/drawing/2014/main" id="{92EB719B-1F13-5861-2715-5549173403CE}"/>
              </a:ext>
            </a:extLst>
          </p:cNvPr>
          <p:cNvSpPr>
            <a:spLocks noGrp="1"/>
          </p:cNvSpPr>
          <p:nvPr>
            <p:ph type="sldNum" sz="quarter" idx="12"/>
          </p:nvPr>
        </p:nvSpPr>
        <p:spPr>
          <a:xfrm>
            <a:off x="10244327" y="1620760"/>
            <a:ext cx="1947672"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109</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406735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F0949B-7034-460E-80A3-9D9590F0529A}"/>
              </a:ext>
            </a:extLst>
          </p:cNvPr>
          <p:cNvSpPr>
            <a:spLocks noGrp="1"/>
          </p:cNvSpPr>
          <p:nvPr>
            <p:ph type="title"/>
          </p:nvPr>
        </p:nvSpPr>
        <p:spPr/>
        <p:txBody>
          <a:bodyPr/>
          <a:lstStyle/>
          <a:p>
            <a:r>
              <a:rPr lang="en-US" dirty="0"/>
              <a:t>Learning Types</a:t>
            </a:r>
          </a:p>
        </p:txBody>
      </p:sp>
      <p:sp>
        <p:nvSpPr>
          <p:cNvPr id="4" name="Slide Number Placeholder 3">
            <a:extLst>
              <a:ext uri="{FF2B5EF4-FFF2-40B4-BE49-F238E27FC236}">
                <a16:creationId xmlns:a16="http://schemas.microsoft.com/office/drawing/2014/main" id="{D19D20CA-8B40-48AE-AAF7-F6CA0E18EB19}"/>
              </a:ext>
            </a:extLst>
          </p:cNvPr>
          <p:cNvSpPr>
            <a:spLocks noGrp="1"/>
          </p:cNvSpPr>
          <p:nvPr>
            <p:ph type="sldNum" sz="quarter" idx="12"/>
          </p:nvPr>
        </p:nvSpPr>
        <p:spPr/>
        <p:txBody>
          <a:bodyPr/>
          <a:lstStyle/>
          <a:p>
            <a:fld id="{6E2D2B3B-882E-40F3-A32F-6DD516915044}" type="slidenum">
              <a:rPr lang="en-US" smtClean="0"/>
              <a:pPr/>
              <a:t>11</a:t>
            </a:fld>
            <a:endParaRPr lang="en-US" dirty="0"/>
          </a:p>
        </p:txBody>
      </p:sp>
      <p:grpSp>
        <p:nvGrpSpPr>
          <p:cNvPr id="6" name="Gruppo 1">
            <a:extLst>
              <a:ext uri="{FF2B5EF4-FFF2-40B4-BE49-F238E27FC236}">
                <a16:creationId xmlns:a16="http://schemas.microsoft.com/office/drawing/2014/main" id="{1F644F24-BA87-4188-808F-A1E3892EBCD3}"/>
              </a:ext>
            </a:extLst>
          </p:cNvPr>
          <p:cNvGrpSpPr/>
          <p:nvPr/>
        </p:nvGrpSpPr>
        <p:grpSpPr>
          <a:xfrm>
            <a:off x="2188084" y="1484784"/>
            <a:ext cx="7815833" cy="4417314"/>
            <a:chOff x="2330991" y="1524787"/>
            <a:chExt cx="7815833" cy="4417314"/>
          </a:xfrm>
        </p:grpSpPr>
        <p:sp>
          <p:nvSpPr>
            <p:cNvPr id="7" name="object 5">
              <a:extLst>
                <a:ext uri="{FF2B5EF4-FFF2-40B4-BE49-F238E27FC236}">
                  <a16:creationId xmlns:a16="http://schemas.microsoft.com/office/drawing/2014/main" id="{1AAF70E0-90C2-48E3-A746-BFC62FDFF6E5}"/>
                </a:ext>
              </a:extLst>
            </p:cNvPr>
            <p:cNvSpPr/>
            <p:nvPr/>
          </p:nvSpPr>
          <p:spPr>
            <a:xfrm>
              <a:off x="2330991" y="1524787"/>
              <a:ext cx="7815833" cy="1405889"/>
            </a:xfrm>
            <a:prstGeom prst="rect">
              <a:avLst/>
            </a:prstGeom>
            <a:blipFill>
              <a:blip r:embed="rId3"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5CFE79C6-A7ED-48A0-A4D3-DFAD171B8E08}"/>
                </a:ext>
              </a:extLst>
            </p:cNvPr>
            <p:cNvSpPr/>
            <p:nvPr/>
          </p:nvSpPr>
          <p:spPr>
            <a:xfrm>
              <a:off x="3647728" y="1556792"/>
              <a:ext cx="6445250" cy="1295400"/>
            </a:xfrm>
            <a:custGeom>
              <a:avLst/>
              <a:gdLst/>
              <a:ahLst/>
              <a:cxnLst/>
              <a:rect l="l" t="t" r="r" b="b"/>
              <a:pathLst>
                <a:path w="6445250" h="1295400">
                  <a:moveTo>
                    <a:pt x="0" y="1295400"/>
                  </a:moveTo>
                  <a:lnTo>
                    <a:pt x="6444996" y="1295400"/>
                  </a:lnTo>
                  <a:lnTo>
                    <a:pt x="6444996" y="0"/>
                  </a:lnTo>
                  <a:lnTo>
                    <a:pt x="0" y="0"/>
                  </a:lnTo>
                  <a:lnTo>
                    <a:pt x="0" y="129540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E4EBCE1C-F5AA-4EAF-BC9F-26613E72AC17}"/>
                </a:ext>
              </a:extLst>
            </p:cNvPr>
            <p:cNvSpPr/>
            <p:nvPr/>
          </p:nvSpPr>
          <p:spPr>
            <a:xfrm>
              <a:off x="2387379" y="1556792"/>
              <a:ext cx="7705725" cy="1295400"/>
            </a:xfrm>
            <a:custGeom>
              <a:avLst/>
              <a:gdLst/>
              <a:ahLst/>
              <a:cxnLst/>
              <a:rect l="l" t="t" r="r" b="b"/>
              <a:pathLst>
                <a:path w="7705725" h="1295400">
                  <a:moveTo>
                    <a:pt x="0" y="1295400"/>
                  </a:moveTo>
                  <a:lnTo>
                    <a:pt x="7705344" y="1295400"/>
                  </a:lnTo>
                  <a:lnTo>
                    <a:pt x="7705344" y="0"/>
                  </a:lnTo>
                  <a:lnTo>
                    <a:pt x="0" y="0"/>
                  </a:lnTo>
                  <a:lnTo>
                    <a:pt x="0" y="1295400"/>
                  </a:lnTo>
                  <a:close/>
                </a:path>
              </a:pathLst>
            </a:custGeom>
            <a:ln w="3175">
              <a:solidFill>
                <a:srgbClr val="D9D9D9"/>
              </a:solidFill>
            </a:ln>
          </p:spPr>
          <p:txBody>
            <a:bodyPr wrap="square" lIns="0" tIns="0" rIns="0" bIns="0" rtlCol="0"/>
            <a:lstStyle/>
            <a:p>
              <a:endParaRPr/>
            </a:p>
          </p:txBody>
        </p:sp>
        <p:sp>
          <p:nvSpPr>
            <p:cNvPr id="10" name="object 8">
              <a:extLst>
                <a:ext uri="{FF2B5EF4-FFF2-40B4-BE49-F238E27FC236}">
                  <a16:creationId xmlns:a16="http://schemas.microsoft.com/office/drawing/2014/main" id="{A1436411-DB7C-49D2-936A-5190F45A5461}"/>
                </a:ext>
              </a:extLst>
            </p:cNvPr>
            <p:cNvSpPr txBox="1"/>
            <p:nvPr/>
          </p:nvSpPr>
          <p:spPr>
            <a:xfrm>
              <a:off x="3647728" y="1935125"/>
              <a:ext cx="6443980" cy="752129"/>
            </a:xfrm>
            <a:prstGeom prst="rect">
              <a:avLst/>
            </a:prstGeom>
          </p:spPr>
          <p:txBody>
            <a:bodyPr vert="horz" wrap="square" lIns="0" tIns="13335" rIns="0" bIns="0" rtlCol="0">
              <a:spAutoFit/>
            </a:bodyPr>
            <a:lstStyle/>
            <a:p>
              <a:pPr marL="175260">
                <a:lnSpc>
                  <a:spcPct val="100000"/>
                </a:lnSpc>
                <a:spcBef>
                  <a:spcPts val="105"/>
                </a:spcBef>
              </a:pPr>
              <a:r>
                <a:rPr sz="1600" b="1" spc="-20" dirty="0">
                  <a:solidFill>
                    <a:srgbClr val="434343"/>
                  </a:solidFill>
                  <a:latin typeface="Arial"/>
                  <a:cs typeface="Arial"/>
                </a:rPr>
                <a:t>Supervised</a:t>
              </a:r>
              <a:r>
                <a:rPr sz="1600" b="1" spc="-140" dirty="0">
                  <a:solidFill>
                    <a:srgbClr val="434343"/>
                  </a:solidFill>
                  <a:latin typeface="Arial"/>
                  <a:cs typeface="Arial"/>
                </a:rPr>
                <a:t> </a:t>
              </a:r>
              <a:r>
                <a:rPr sz="1600" b="1" spc="-25" dirty="0">
                  <a:solidFill>
                    <a:srgbClr val="434343"/>
                  </a:solidFill>
                  <a:latin typeface="Arial"/>
                  <a:cs typeface="Arial"/>
                </a:rPr>
                <a:t>Learning:</a:t>
              </a:r>
              <a:r>
                <a:rPr sz="1600" b="1" spc="-95" dirty="0">
                  <a:solidFill>
                    <a:srgbClr val="434343"/>
                  </a:solidFill>
                  <a:latin typeface="Arial"/>
                  <a:cs typeface="Arial"/>
                </a:rPr>
                <a:t> </a:t>
              </a:r>
              <a:r>
                <a:rPr sz="1600" spc="-15" dirty="0">
                  <a:solidFill>
                    <a:srgbClr val="434343"/>
                  </a:solidFill>
                  <a:latin typeface="Arial"/>
                  <a:cs typeface="Arial"/>
                </a:rPr>
                <a:t>Learning</a:t>
              </a:r>
              <a:r>
                <a:rPr sz="1600" spc="-90" dirty="0">
                  <a:solidFill>
                    <a:srgbClr val="434343"/>
                  </a:solidFill>
                  <a:latin typeface="Arial"/>
                  <a:cs typeface="Arial"/>
                </a:rPr>
                <a:t> </a:t>
              </a:r>
              <a:r>
                <a:rPr sz="1600" spc="40" dirty="0">
                  <a:solidFill>
                    <a:srgbClr val="434343"/>
                  </a:solidFill>
                  <a:latin typeface="Arial"/>
                  <a:cs typeface="Arial"/>
                </a:rPr>
                <a:t>with</a:t>
              </a:r>
              <a:r>
                <a:rPr sz="1600" spc="-65" dirty="0">
                  <a:solidFill>
                    <a:srgbClr val="434343"/>
                  </a:solidFill>
                  <a:latin typeface="Arial"/>
                  <a:cs typeface="Arial"/>
                </a:rPr>
                <a:t> </a:t>
              </a:r>
              <a:r>
                <a:rPr sz="1600" spc="-30" dirty="0">
                  <a:solidFill>
                    <a:srgbClr val="434343"/>
                  </a:solidFill>
                  <a:latin typeface="Arial"/>
                  <a:cs typeface="Arial"/>
                </a:rPr>
                <a:t>a</a:t>
              </a:r>
              <a:r>
                <a:rPr sz="1600" spc="-85" dirty="0">
                  <a:solidFill>
                    <a:srgbClr val="434343"/>
                  </a:solidFill>
                  <a:latin typeface="Arial"/>
                  <a:cs typeface="Arial"/>
                </a:rPr>
                <a:t> </a:t>
              </a:r>
              <a:r>
                <a:rPr sz="1600" spc="-20" dirty="0">
                  <a:solidFill>
                    <a:schemeClr val="tx2"/>
                  </a:solidFill>
                  <a:latin typeface="Arial"/>
                  <a:cs typeface="Arial"/>
                </a:rPr>
                <a:t>labeled</a:t>
              </a:r>
              <a:r>
                <a:rPr sz="1600" spc="-95" dirty="0">
                  <a:solidFill>
                    <a:schemeClr val="tx2"/>
                  </a:solidFill>
                  <a:latin typeface="Arial"/>
                  <a:cs typeface="Arial"/>
                </a:rPr>
                <a:t> </a:t>
              </a:r>
              <a:r>
                <a:rPr sz="1600" spc="5" dirty="0">
                  <a:solidFill>
                    <a:schemeClr val="tx2"/>
                  </a:solidFill>
                  <a:latin typeface="Arial"/>
                  <a:cs typeface="Arial"/>
                </a:rPr>
                <a:t>training</a:t>
              </a:r>
              <a:r>
                <a:rPr sz="1600" spc="-45" dirty="0">
                  <a:solidFill>
                    <a:schemeClr val="tx2"/>
                  </a:solidFill>
                  <a:latin typeface="Arial"/>
                  <a:cs typeface="Arial"/>
                </a:rPr>
                <a:t> </a:t>
              </a:r>
              <a:r>
                <a:rPr sz="1600" spc="15" dirty="0">
                  <a:solidFill>
                    <a:schemeClr val="tx2"/>
                  </a:solidFill>
                  <a:latin typeface="Arial"/>
                  <a:cs typeface="Arial"/>
                </a:rPr>
                <a:t>set</a:t>
              </a:r>
              <a:endParaRPr sz="1600" dirty="0">
                <a:solidFill>
                  <a:schemeClr val="tx2"/>
                </a:solidFill>
                <a:latin typeface="Arial"/>
                <a:cs typeface="Arial"/>
              </a:endParaRPr>
            </a:p>
            <a:p>
              <a:pPr marL="175260">
                <a:lnSpc>
                  <a:spcPct val="100000"/>
                </a:lnSpc>
              </a:pPr>
              <a:r>
                <a:rPr sz="1600" i="1" spc="-85" dirty="0">
                  <a:solidFill>
                    <a:srgbClr val="434343"/>
                  </a:solidFill>
                  <a:latin typeface="Arial"/>
                  <a:cs typeface="Arial"/>
                </a:rPr>
                <a:t>Example:</a:t>
              </a:r>
              <a:r>
                <a:rPr sz="1600" i="1" spc="-80" dirty="0">
                  <a:solidFill>
                    <a:srgbClr val="434343"/>
                  </a:solidFill>
                  <a:latin typeface="Arial"/>
                  <a:cs typeface="Arial"/>
                </a:rPr>
                <a:t> </a:t>
              </a:r>
              <a:r>
                <a:rPr lang="en-US" sz="1600" i="1" spc="-80" dirty="0">
                  <a:solidFill>
                    <a:srgbClr val="434343"/>
                  </a:solidFill>
                  <a:latin typeface="Arial"/>
                  <a:cs typeface="Arial"/>
                </a:rPr>
                <a:t>learn to detect email </a:t>
              </a:r>
              <a:r>
                <a:rPr sz="1600" i="1" spc="-45" dirty="0">
                  <a:solidFill>
                    <a:srgbClr val="434343"/>
                  </a:solidFill>
                  <a:latin typeface="Arial"/>
                  <a:cs typeface="Arial"/>
                </a:rPr>
                <a:t>spam</a:t>
              </a:r>
              <a:r>
                <a:rPr sz="1600" i="1" spc="-90" dirty="0">
                  <a:solidFill>
                    <a:srgbClr val="434343"/>
                  </a:solidFill>
                  <a:latin typeface="Arial"/>
                  <a:cs typeface="Arial"/>
                </a:rPr>
                <a:t> </a:t>
              </a:r>
              <a:r>
                <a:rPr lang="en-US" sz="1600" i="1" spc="-105" dirty="0">
                  <a:solidFill>
                    <a:srgbClr val="434343"/>
                  </a:solidFill>
                  <a:latin typeface="Arial"/>
                  <a:cs typeface="Arial"/>
                </a:rPr>
                <a:t>starting from a </a:t>
              </a:r>
              <a:r>
                <a:rPr sz="1600" i="1" spc="-25" dirty="0">
                  <a:solidFill>
                    <a:srgbClr val="434343"/>
                  </a:solidFill>
                  <a:latin typeface="Arial"/>
                  <a:cs typeface="Arial"/>
                </a:rPr>
                <a:t>training</a:t>
              </a:r>
              <a:r>
                <a:rPr sz="1600" i="1" spc="-135" dirty="0">
                  <a:solidFill>
                    <a:srgbClr val="434343"/>
                  </a:solidFill>
                  <a:latin typeface="Arial"/>
                  <a:cs typeface="Arial"/>
                </a:rPr>
                <a:t> </a:t>
              </a:r>
              <a:r>
                <a:rPr sz="1600" i="1" spc="-35" dirty="0">
                  <a:solidFill>
                    <a:srgbClr val="434343"/>
                  </a:solidFill>
                  <a:latin typeface="Arial"/>
                  <a:cs typeface="Arial"/>
                </a:rPr>
                <a:t>set</a:t>
              </a:r>
              <a:r>
                <a:rPr sz="1600" i="1" spc="-65" dirty="0">
                  <a:solidFill>
                    <a:srgbClr val="434343"/>
                  </a:solidFill>
                  <a:latin typeface="Arial"/>
                  <a:cs typeface="Arial"/>
                </a:rPr>
                <a:t> </a:t>
              </a:r>
              <a:r>
                <a:rPr sz="1600" i="1" dirty="0">
                  <a:solidFill>
                    <a:srgbClr val="434343"/>
                  </a:solidFill>
                  <a:latin typeface="Arial"/>
                  <a:cs typeface="Arial"/>
                </a:rPr>
                <a:t>of</a:t>
              </a:r>
              <a:r>
                <a:rPr sz="1600" i="1" spc="-80" dirty="0">
                  <a:solidFill>
                    <a:srgbClr val="434343"/>
                  </a:solidFill>
                  <a:latin typeface="Arial"/>
                  <a:cs typeface="Arial"/>
                </a:rPr>
                <a:t> </a:t>
              </a:r>
              <a:r>
                <a:rPr sz="1600" i="1" spc="-60" dirty="0">
                  <a:solidFill>
                    <a:srgbClr val="434343"/>
                  </a:solidFill>
                  <a:latin typeface="Arial"/>
                  <a:cs typeface="Arial"/>
                </a:rPr>
                <a:t>already</a:t>
              </a:r>
              <a:r>
                <a:rPr sz="1600" i="1" spc="-100" dirty="0">
                  <a:solidFill>
                    <a:srgbClr val="434343"/>
                  </a:solidFill>
                  <a:latin typeface="Arial"/>
                  <a:cs typeface="Arial"/>
                </a:rPr>
                <a:t> </a:t>
              </a:r>
              <a:r>
                <a:rPr sz="1600" i="1" spc="-65" dirty="0">
                  <a:solidFill>
                    <a:srgbClr val="434343"/>
                  </a:solidFill>
                  <a:latin typeface="Arial"/>
                  <a:cs typeface="Arial"/>
                </a:rPr>
                <a:t>labeled</a:t>
              </a:r>
              <a:r>
                <a:rPr sz="1600" i="1" spc="-90" dirty="0">
                  <a:solidFill>
                    <a:srgbClr val="434343"/>
                  </a:solidFill>
                  <a:latin typeface="Arial"/>
                  <a:cs typeface="Arial"/>
                </a:rPr>
                <a:t> </a:t>
              </a:r>
              <a:r>
                <a:rPr sz="1600" i="1" spc="-45" dirty="0">
                  <a:solidFill>
                    <a:srgbClr val="434343"/>
                  </a:solidFill>
                  <a:latin typeface="Arial"/>
                  <a:cs typeface="Arial"/>
                </a:rPr>
                <a:t>emails</a:t>
              </a:r>
              <a:endParaRPr sz="1600" dirty="0">
                <a:latin typeface="Arial"/>
                <a:cs typeface="Arial"/>
              </a:endParaRPr>
            </a:p>
          </p:txBody>
        </p:sp>
        <p:sp>
          <p:nvSpPr>
            <p:cNvPr id="11" name="object 9">
              <a:extLst>
                <a:ext uri="{FF2B5EF4-FFF2-40B4-BE49-F238E27FC236}">
                  <a16:creationId xmlns:a16="http://schemas.microsoft.com/office/drawing/2014/main" id="{34467910-BFD5-4F96-9C86-D6453C9DC96A}"/>
                </a:ext>
              </a:extLst>
            </p:cNvPr>
            <p:cNvSpPr/>
            <p:nvPr/>
          </p:nvSpPr>
          <p:spPr>
            <a:xfrm>
              <a:off x="2658042" y="1833220"/>
              <a:ext cx="1371600" cy="719632"/>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E7A19876-7687-4248-A8D2-9BB81687ABAF}"/>
                </a:ext>
              </a:extLst>
            </p:cNvPr>
            <p:cNvSpPr/>
            <p:nvPr/>
          </p:nvSpPr>
          <p:spPr>
            <a:xfrm>
              <a:off x="2330991" y="3027451"/>
              <a:ext cx="7815833" cy="1405889"/>
            </a:xfrm>
            <a:prstGeom prst="rect">
              <a:avLst/>
            </a:prstGeom>
            <a:blipFill>
              <a:blip r:embed="rId3" cstate="print"/>
              <a:stretch>
                <a:fillRect/>
              </a:stretch>
            </a:blipFill>
          </p:spPr>
          <p:txBody>
            <a:bodyPr wrap="square" lIns="0" tIns="0" rIns="0" bIns="0" rtlCol="0"/>
            <a:lstStyle/>
            <a:p>
              <a:endParaRPr/>
            </a:p>
          </p:txBody>
        </p:sp>
        <p:sp>
          <p:nvSpPr>
            <p:cNvPr id="13" name="object 11">
              <a:extLst>
                <a:ext uri="{FF2B5EF4-FFF2-40B4-BE49-F238E27FC236}">
                  <a16:creationId xmlns:a16="http://schemas.microsoft.com/office/drawing/2014/main" id="{52DFEF0C-BBAE-42D6-81B4-839375BDD8DE}"/>
                </a:ext>
              </a:extLst>
            </p:cNvPr>
            <p:cNvSpPr/>
            <p:nvPr/>
          </p:nvSpPr>
          <p:spPr>
            <a:xfrm>
              <a:off x="3647728" y="3059456"/>
              <a:ext cx="6445250" cy="1295400"/>
            </a:xfrm>
            <a:custGeom>
              <a:avLst/>
              <a:gdLst/>
              <a:ahLst/>
              <a:cxnLst/>
              <a:rect l="l" t="t" r="r" b="b"/>
              <a:pathLst>
                <a:path w="6445250" h="1295400">
                  <a:moveTo>
                    <a:pt x="0" y="1295399"/>
                  </a:moveTo>
                  <a:lnTo>
                    <a:pt x="6444996" y="1295399"/>
                  </a:lnTo>
                  <a:lnTo>
                    <a:pt x="6444996" y="0"/>
                  </a:lnTo>
                  <a:lnTo>
                    <a:pt x="0" y="0"/>
                  </a:lnTo>
                  <a:lnTo>
                    <a:pt x="0" y="1295399"/>
                  </a:lnTo>
                  <a:close/>
                </a:path>
              </a:pathLst>
            </a:custGeom>
            <a:solidFill>
              <a:srgbClr val="FFFFFF"/>
            </a:solidFill>
          </p:spPr>
          <p:txBody>
            <a:bodyPr wrap="square" lIns="0" tIns="0" rIns="0" bIns="0" rtlCol="0"/>
            <a:lstStyle/>
            <a:p>
              <a:endParaRPr/>
            </a:p>
          </p:txBody>
        </p:sp>
        <p:sp>
          <p:nvSpPr>
            <p:cNvPr id="14" name="object 12">
              <a:extLst>
                <a:ext uri="{FF2B5EF4-FFF2-40B4-BE49-F238E27FC236}">
                  <a16:creationId xmlns:a16="http://schemas.microsoft.com/office/drawing/2014/main" id="{2024B2B9-589F-4AC5-9DA9-AA8F8A6413C3}"/>
                </a:ext>
              </a:extLst>
            </p:cNvPr>
            <p:cNvSpPr/>
            <p:nvPr/>
          </p:nvSpPr>
          <p:spPr>
            <a:xfrm>
              <a:off x="2387379" y="3059456"/>
              <a:ext cx="7705725" cy="1295400"/>
            </a:xfrm>
            <a:custGeom>
              <a:avLst/>
              <a:gdLst/>
              <a:ahLst/>
              <a:cxnLst/>
              <a:rect l="l" t="t" r="r" b="b"/>
              <a:pathLst>
                <a:path w="7705725" h="1295400">
                  <a:moveTo>
                    <a:pt x="0" y="1295399"/>
                  </a:moveTo>
                  <a:lnTo>
                    <a:pt x="7705344" y="1295399"/>
                  </a:lnTo>
                  <a:lnTo>
                    <a:pt x="7705344" y="0"/>
                  </a:lnTo>
                  <a:lnTo>
                    <a:pt x="0" y="0"/>
                  </a:lnTo>
                  <a:lnTo>
                    <a:pt x="0" y="1295399"/>
                  </a:lnTo>
                  <a:close/>
                </a:path>
              </a:pathLst>
            </a:custGeom>
            <a:ln w="3175">
              <a:solidFill>
                <a:srgbClr val="D9D9D9"/>
              </a:solidFill>
            </a:ln>
          </p:spPr>
          <p:txBody>
            <a:bodyPr wrap="square" lIns="0" tIns="0" rIns="0" bIns="0" rtlCol="0"/>
            <a:lstStyle/>
            <a:p>
              <a:endParaRPr/>
            </a:p>
          </p:txBody>
        </p:sp>
        <p:sp>
          <p:nvSpPr>
            <p:cNvPr id="15" name="object 13">
              <a:extLst>
                <a:ext uri="{FF2B5EF4-FFF2-40B4-BE49-F238E27FC236}">
                  <a16:creationId xmlns:a16="http://schemas.microsoft.com/office/drawing/2014/main" id="{A295EFAB-5852-410C-81D0-109202FF6A65}"/>
                </a:ext>
              </a:extLst>
            </p:cNvPr>
            <p:cNvSpPr txBox="1"/>
            <p:nvPr/>
          </p:nvSpPr>
          <p:spPr>
            <a:xfrm>
              <a:off x="3647728" y="3438754"/>
              <a:ext cx="6443980" cy="514984"/>
            </a:xfrm>
            <a:prstGeom prst="rect">
              <a:avLst/>
            </a:prstGeom>
          </p:spPr>
          <p:txBody>
            <a:bodyPr vert="horz" wrap="square" lIns="0" tIns="13970" rIns="0" bIns="0" rtlCol="0">
              <a:spAutoFit/>
            </a:bodyPr>
            <a:lstStyle/>
            <a:p>
              <a:pPr marL="175260">
                <a:lnSpc>
                  <a:spcPct val="100000"/>
                </a:lnSpc>
                <a:spcBef>
                  <a:spcPts val="110"/>
                </a:spcBef>
              </a:pPr>
              <a:r>
                <a:rPr sz="1600" b="1" spc="-15" dirty="0">
                  <a:solidFill>
                    <a:srgbClr val="434343"/>
                  </a:solidFill>
                  <a:latin typeface="Arial"/>
                  <a:cs typeface="Arial"/>
                </a:rPr>
                <a:t>Unsupervised </a:t>
              </a:r>
              <a:r>
                <a:rPr sz="1600" b="1" spc="-20" dirty="0">
                  <a:solidFill>
                    <a:srgbClr val="434343"/>
                  </a:solidFill>
                  <a:latin typeface="Arial"/>
                  <a:cs typeface="Arial"/>
                </a:rPr>
                <a:t>Learning: </a:t>
              </a:r>
              <a:r>
                <a:rPr sz="1600" i="1" spc="-15" dirty="0">
                  <a:solidFill>
                    <a:schemeClr val="tx2"/>
                  </a:solidFill>
                  <a:latin typeface="Arial"/>
                  <a:cs typeface="Arial"/>
                </a:rPr>
                <a:t>Discovering </a:t>
              </a:r>
              <a:r>
                <a:rPr sz="1600" i="1" spc="10" dirty="0">
                  <a:solidFill>
                    <a:schemeClr val="tx2"/>
                  </a:solidFill>
                  <a:latin typeface="Arial"/>
                  <a:cs typeface="Arial"/>
                </a:rPr>
                <a:t>patterns</a:t>
              </a:r>
              <a:r>
                <a:rPr sz="1600" spc="10" dirty="0">
                  <a:solidFill>
                    <a:srgbClr val="F57B00"/>
                  </a:solidFill>
                  <a:latin typeface="Arial"/>
                  <a:cs typeface="Arial"/>
                </a:rPr>
                <a:t> </a:t>
              </a:r>
              <a:r>
                <a:rPr sz="1600" spc="5" dirty="0">
                  <a:solidFill>
                    <a:srgbClr val="434343"/>
                  </a:solidFill>
                  <a:latin typeface="Arial"/>
                  <a:cs typeface="Arial"/>
                </a:rPr>
                <a:t>in </a:t>
              </a:r>
              <a:r>
                <a:rPr sz="1600" spc="-15" dirty="0">
                  <a:solidFill>
                    <a:srgbClr val="434343"/>
                  </a:solidFill>
                  <a:latin typeface="Arial"/>
                  <a:cs typeface="Arial"/>
                </a:rPr>
                <a:t>unlabeled</a:t>
              </a:r>
              <a:r>
                <a:rPr sz="1600" spc="-160" dirty="0">
                  <a:solidFill>
                    <a:srgbClr val="434343"/>
                  </a:solidFill>
                  <a:latin typeface="Arial"/>
                  <a:cs typeface="Arial"/>
                </a:rPr>
                <a:t> </a:t>
              </a:r>
              <a:r>
                <a:rPr sz="1600" spc="5" dirty="0">
                  <a:solidFill>
                    <a:srgbClr val="434343"/>
                  </a:solidFill>
                  <a:latin typeface="Arial"/>
                  <a:cs typeface="Arial"/>
                </a:rPr>
                <a:t>data</a:t>
              </a:r>
              <a:endParaRPr sz="1600" dirty="0">
                <a:latin typeface="Arial"/>
                <a:cs typeface="Arial"/>
              </a:endParaRPr>
            </a:p>
            <a:p>
              <a:pPr marL="175260">
                <a:lnSpc>
                  <a:spcPct val="100000"/>
                </a:lnSpc>
              </a:pPr>
              <a:r>
                <a:rPr sz="1600" i="1" spc="-85" dirty="0">
                  <a:solidFill>
                    <a:srgbClr val="434343"/>
                  </a:solidFill>
                  <a:latin typeface="Arial"/>
                  <a:cs typeface="Arial"/>
                </a:rPr>
                <a:t>Example:</a:t>
              </a:r>
              <a:r>
                <a:rPr sz="1600" i="1" spc="-80" dirty="0">
                  <a:solidFill>
                    <a:srgbClr val="434343"/>
                  </a:solidFill>
                  <a:latin typeface="Arial"/>
                  <a:cs typeface="Arial"/>
                </a:rPr>
                <a:t> </a:t>
              </a:r>
              <a:r>
                <a:rPr sz="1600" i="1" spc="-30" dirty="0">
                  <a:solidFill>
                    <a:srgbClr val="434343"/>
                  </a:solidFill>
                  <a:latin typeface="Arial"/>
                  <a:cs typeface="Arial"/>
                </a:rPr>
                <a:t>cluster</a:t>
              </a:r>
              <a:r>
                <a:rPr sz="1600" i="1" spc="-125" dirty="0">
                  <a:solidFill>
                    <a:srgbClr val="434343"/>
                  </a:solidFill>
                  <a:latin typeface="Arial"/>
                  <a:cs typeface="Arial"/>
                </a:rPr>
                <a:t> </a:t>
              </a:r>
              <a:r>
                <a:rPr sz="1600" i="1" spc="-25" dirty="0">
                  <a:solidFill>
                    <a:srgbClr val="434343"/>
                  </a:solidFill>
                  <a:latin typeface="Arial"/>
                  <a:cs typeface="Arial"/>
                </a:rPr>
                <a:t>similar</a:t>
              </a:r>
              <a:r>
                <a:rPr sz="1600" i="1" spc="-95" dirty="0">
                  <a:solidFill>
                    <a:srgbClr val="434343"/>
                  </a:solidFill>
                  <a:latin typeface="Arial"/>
                  <a:cs typeface="Arial"/>
                </a:rPr>
                <a:t> </a:t>
              </a:r>
              <a:r>
                <a:rPr sz="1600" i="1" spc="-40" dirty="0">
                  <a:solidFill>
                    <a:srgbClr val="434343"/>
                  </a:solidFill>
                  <a:latin typeface="Arial"/>
                  <a:cs typeface="Arial"/>
                </a:rPr>
                <a:t>documents</a:t>
              </a:r>
              <a:r>
                <a:rPr sz="1600" i="1" spc="-120" dirty="0">
                  <a:solidFill>
                    <a:srgbClr val="434343"/>
                  </a:solidFill>
                  <a:latin typeface="Arial"/>
                  <a:cs typeface="Arial"/>
                </a:rPr>
                <a:t> </a:t>
              </a:r>
              <a:r>
                <a:rPr sz="1600" i="1" spc="-70" dirty="0">
                  <a:solidFill>
                    <a:srgbClr val="434343"/>
                  </a:solidFill>
                  <a:latin typeface="Arial"/>
                  <a:cs typeface="Arial"/>
                </a:rPr>
                <a:t>based</a:t>
              </a:r>
              <a:r>
                <a:rPr sz="1600" i="1" spc="-60" dirty="0">
                  <a:solidFill>
                    <a:srgbClr val="434343"/>
                  </a:solidFill>
                  <a:latin typeface="Arial"/>
                  <a:cs typeface="Arial"/>
                </a:rPr>
                <a:t> </a:t>
              </a:r>
              <a:r>
                <a:rPr sz="1600" i="1" spc="-55" dirty="0">
                  <a:solidFill>
                    <a:srgbClr val="434343"/>
                  </a:solidFill>
                  <a:latin typeface="Arial"/>
                  <a:cs typeface="Arial"/>
                </a:rPr>
                <a:t>on</a:t>
              </a:r>
              <a:r>
                <a:rPr sz="1600" i="1" spc="-90" dirty="0">
                  <a:solidFill>
                    <a:srgbClr val="434343"/>
                  </a:solidFill>
                  <a:latin typeface="Arial"/>
                  <a:cs typeface="Arial"/>
                </a:rPr>
                <a:t> </a:t>
              </a:r>
              <a:r>
                <a:rPr sz="1600" i="1" spc="-35" dirty="0">
                  <a:solidFill>
                    <a:srgbClr val="434343"/>
                  </a:solidFill>
                  <a:latin typeface="Arial"/>
                  <a:cs typeface="Arial"/>
                </a:rPr>
                <a:t>the</a:t>
              </a:r>
              <a:r>
                <a:rPr sz="1600" i="1" spc="-80" dirty="0">
                  <a:solidFill>
                    <a:srgbClr val="434343"/>
                  </a:solidFill>
                  <a:latin typeface="Arial"/>
                  <a:cs typeface="Arial"/>
                </a:rPr>
                <a:t> </a:t>
              </a:r>
              <a:r>
                <a:rPr sz="1600" i="1" spc="-20" dirty="0">
                  <a:solidFill>
                    <a:srgbClr val="434343"/>
                  </a:solidFill>
                  <a:latin typeface="Arial"/>
                  <a:cs typeface="Arial"/>
                </a:rPr>
                <a:t>text</a:t>
              </a:r>
              <a:r>
                <a:rPr sz="1600" i="1" spc="-80" dirty="0">
                  <a:solidFill>
                    <a:srgbClr val="434343"/>
                  </a:solidFill>
                  <a:latin typeface="Arial"/>
                  <a:cs typeface="Arial"/>
                </a:rPr>
                <a:t> </a:t>
              </a:r>
              <a:r>
                <a:rPr sz="1600" i="1" spc="-30" dirty="0">
                  <a:solidFill>
                    <a:srgbClr val="434343"/>
                  </a:solidFill>
                  <a:latin typeface="Arial"/>
                  <a:cs typeface="Arial"/>
                </a:rPr>
                <a:t>content</a:t>
              </a:r>
              <a:endParaRPr sz="1600" dirty="0">
                <a:latin typeface="Arial"/>
                <a:cs typeface="Arial"/>
              </a:endParaRPr>
            </a:p>
          </p:txBody>
        </p:sp>
        <p:sp>
          <p:nvSpPr>
            <p:cNvPr id="16" name="object 14">
              <a:extLst>
                <a:ext uri="{FF2B5EF4-FFF2-40B4-BE49-F238E27FC236}">
                  <a16:creationId xmlns:a16="http://schemas.microsoft.com/office/drawing/2014/main" id="{8C669A9B-4BAE-44F7-8E71-3E75770939CC}"/>
                </a:ext>
              </a:extLst>
            </p:cNvPr>
            <p:cNvSpPr/>
            <p:nvPr/>
          </p:nvSpPr>
          <p:spPr>
            <a:xfrm>
              <a:off x="2658042" y="3337154"/>
              <a:ext cx="1371600" cy="719632"/>
            </a:xfrm>
            <a:prstGeom prst="rect">
              <a:avLst/>
            </a:prstGeom>
            <a:blipFill>
              <a:blip r:embed="rId5" cstate="print"/>
              <a:stretch>
                <a:fillRect/>
              </a:stretch>
            </a:blipFill>
          </p:spPr>
          <p:txBody>
            <a:bodyPr wrap="square" lIns="0" tIns="0" rIns="0" bIns="0" rtlCol="0"/>
            <a:lstStyle/>
            <a:p>
              <a:endParaRPr/>
            </a:p>
          </p:txBody>
        </p:sp>
        <p:sp>
          <p:nvSpPr>
            <p:cNvPr id="17" name="object 15">
              <a:extLst>
                <a:ext uri="{FF2B5EF4-FFF2-40B4-BE49-F238E27FC236}">
                  <a16:creationId xmlns:a16="http://schemas.microsoft.com/office/drawing/2014/main" id="{14E6DB32-42CD-416A-873A-1BFFB0F73F62}"/>
                </a:ext>
              </a:extLst>
            </p:cNvPr>
            <p:cNvSpPr/>
            <p:nvPr/>
          </p:nvSpPr>
          <p:spPr>
            <a:xfrm>
              <a:off x="2330991" y="4533163"/>
              <a:ext cx="7815833" cy="1408938"/>
            </a:xfrm>
            <a:prstGeom prst="rect">
              <a:avLst/>
            </a:prstGeom>
            <a:blipFill>
              <a:blip r:embed="rId6" cstate="print"/>
              <a:stretch>
                <a:fillRect/>
              </a:stretch>
            </a:blipFill>
          </p:spPr>
          <p:txBody>
            <a:bodyPr wrap="square" lIns="0" tIns="0" rIns="0" bIns="0" rtlCol="0"/>
            <a:lstStyle/>
            <a:p>
              <a:endParaRPr/>
            </a:p>
          </p:txBody>
        </p:sp>
        <p:sp>
          <p:nvSpPr>
            <p:cNvPr id="18" name="object 16">
              <a:extLst>
                <a:ext uri="{FF2B5EF4-FFF2-40B4-BE49-F238E27FC236}">
                  <a16:creationId xmlns:a16="http://schemas.microsoft.com/office/drawing/2014/main" id="{3EDFBAB6-3899-4FFD-89A3-8AB917401369}"/>
                </a:ext>
              </a:extLst>
            </p:cNvPr>
            <p:cNvSpPr/>
            <p:nvPr/>
          </p:nvSpPr>
          <p:spPr>
            <a:xfrm>
              <a:off x="3647728" y="4565168"/>
              <a:ext cx="6445250" cy="1298575"/>
            </a:xfrm>
            <a:custGeom>
              <a:avLst/>
              <a:gdLst/>
              <a:ahLst/>
              <a:cxnLst/>
              <a:rect l="l" t="t" r="r" b="b"/>
              <a:pathLst>
                <a:path w="6445250" h="1298575">
                  <a:moveTo>
                    <a:pt x="0" y="1298448"/>
                  </a:moveTo>
                  <a:lnTo>
                    <a:pt x="6444996" y="1298448"/>
                  </a:lnTo>
                  <a:lnTo>
                    <a:pt x="6444996" y="0"/>
                  </a:lnTo>
                  <a:lnTo>
                    <a:pt x="0" y="0"/>
                  </a:lnTo>
                  <a:lnTo>
                    <a:pt x="0" y="1298448"/>
                  </a:lnTo>
                  <a:close/>
                </a:path>
              </a:pathLst>
            </a:custGeom>
            <a:solidFill>
              <a:srgbClr val="FFFFFF"/>
            </a:solidFill>
          </p:spPr>
          <p:txBody>
            <a:bodyPr wrap="square" lIns="0" tIns="0" rIns="0" bIns="0" rtlCol="0"/>
            <a:lstStyle/>
            <a:p>
              <a:endParaRPr/>
            </a:p>
          </p:txBody>
        </p:sp>
        <p:sp>
          <p:nvSpPr>
            <p:cNvPr id="19" name="object 17">
              <a:extLst>
                <a:ext uri="{FF2B5EF4-FFF2-40B4-BE49-F238E27FC236}">
                  <a16:creationId xmlns:a16="http://schemas.microsoft.com/office/drawing/2014/main" id="{64BB81AC-F9BC-47C9-BC20-8E97A6B2C5BD}"/>
                </a:ext>
              </a:extLst>
            </p:cNvPr>
            <p:cNvSpPr/>
            <p:nvPr/>
          </p:nvSpPr>
          <p:spPr>
            <a:xfrm>
              <a:off x="2387379" y="4565168"/>
              <a:ext cx="7705725" cy="1298575"/>
            </a:xfrm>
            <a:custGeom>
              <a:avLst/>
              <a:gdLst/>
              <a:ahLst/>
              <a:cxnLst/>
              <a:rect l="l" t="t" r="r" b="b"/>
              <a:pathLst>
                <a:path w="7705725" h="1298575">
                  <a:moveTo>
                    <a:pt x="0" y="1298448"/>
                  </a:moveTo>
                  <a:lnTo>
                    <a:pt x="7705344" y="1298448"/>
                  </a:lnTo>
                  <a:lnTo>
                    <a:pt x="7705344" y="0"/>
                  </a:lnTo>
                  <a:lnTo>
                    <a:pt x="0" y="0"/>
                  </a:lnTo>
                  <a:lnTo>
                    <a:pt x="0" y="1298448"/>
                  </a:lnTo>
                  <a:close/>
                </a:path>
              </a:pathLst>
            </a:custGeom>
            <a:ln w="3175">
              <a:solidFill>
                <a:srgbClr val="D9D9D9"/>
              </a:solidFill>
            </a:ln>
          </p:spPr>
          <p:txBody>
            <a:bodyPr wrap="square" lIns="0" tIns="0" rIns="0" bIns="0" rtlCol="0"/>
            <a:lstStyle/>
            <a:p>
              <a:endParaRPr/>
            </a:p>
          </p:txBody>
        </p:sp>
        <p:sp>
          <p:nvSpPr>
            <p:cNvPr id="20" name="object 18">
              <a:extLst>
                <a:ext uri="{FF2B5EF4-FFF2-40B4-BE49-F238E27FC236}">
                  <a16:creationId xmlns:a16="http://schemas.microsoft.com/office/drawing/2014/main" id="{6C8014C2-A3CC-49B8-99F2-BE074ADA9FB1}"/>
                </a:ext>
              </a:extLst>
            </p:cNvPr>
            <p:cNvSpPr txBox="1"/>
            <p:nvPr/>
          </p:nvSpPr>
          <p:spPr>
            <a:xfrm>
              <a:off x="3647728" y="4956581"/>
              <a:ext cx="6443980" cy="514984"/>
            </a:xfrm>
            <a:prstGeom prst="rect">
              <a:avLst/>
            </a:prstGeom>
          </p:spPr>
          <p:txBody>
            <a:bodyPr vert="horz" wrap="square" lIns="0" tIns="13335" rIns="0" bIns="0" rtlCol="0">
              <a:spAutoFit/>
            </a:bodyPr>
            <a:lstStyle/>
            <a:p>
              <a:pPr marL="175260">
                <a:lnSpc>
                  <a:spcPct val="100000"/>
                </a:lnSpc>
                <a:spcBef>
                  <a:spcPts val="105"/>
                </a:spcBef>
              </a:pPr>
              <a:r>
                <a:rPr sz="1600" b="1" dirty="0">
                  <a:solidFill>
                    <a:srgbClr val="434343"/>
                  </a:solidFill>
                  <a:latin typeface="Arial"/>
                  <a:cs typeface="Arial"/>
                </a:rPr>
                <a:t>Reinforcement</a:t>
              </a:r>
              <a:r>
                <a:rPr sz="1600" b="1" spc="-120" dirty="0">
                  <a:solidFill>
                    <a:srgbClr val="434343"/>
                  </a:solidFill>
                  <a:latin typeface="Arial"/>
                  <a:cs typeface="Arial"/>
                </a:rPr>
                <a:t> </a:t>
              </a:r>
              <a:r>
                <a:rPr sz="1600" b="1" spc="-20" dirty="0">
                  <a:solidFill>
                    <a:srgbClr val="434343"/>
                  </a:solidFill>
                  <a:latin typeface="Arial"/>
                  <a:cs typeface="Arial"/>
                </a:rPr>
                <a:t>Learning:</a:t>
              </a:r>
              <a:r>
                <a:rPr sz="1600" b="1" spc="-114" dirty="0">
                  <a:solidFill>
                    <a:srgbClr val="434343"/>
                  </a:solidFill>
                  <a:latin typeface="Arial"/>
                  <a:cs typeface="Arial"/>
                </a:rPr>
                <a:t> </a:t>
              </a:r>
              <a:r>
                <a:rPr sz="1600" spc="-10" dirty="0">
                  <a:solidFill>
                    <a:srgbClr val="434343"/>
                  </a:solidFill>
                  <a:latin typeface="Arial"/>
                  <a:cs typeface="Arial"/>
                </a:rPr>
                <a:t>learning</a:t>
              </a:r>
              <a:r>
                <a:rPr sz="1600" spc="-95" dirty="0">
                  <a:solidFill>
                    <a:srgbClr val="434343"/>
                  </a:solidFill>
                  <a:latin typeface="Arial"/>
                  <a:cs typeface="Arial"/>
                </a:rPr>
                <a:t> </a:t>
              </a:r>
              <a:r>
                <a:rPr sz="1600" spc="-15" dirty="0">
                  <a:solidFill>
                    <a:srgbClr val="434343"/>
                  </a:solidFill>
                  <a:latin typeface="Arial"/>
                  <a:cs typeface="Arial"/>
                </a:rPr>
                <a:t>based</a:t>
              </a:r>
              <a:r>
                <a:rPr sz="1600" spc="-70" dirty="0">
                  <a:solidFill>
                    <a:srgbClr val="434343"/>
                  </a:solidFill>
                  <a:latin typeface="Arial"/>
                  <a:cs typeface="Arial"/>
                </a:rPr>
                <a:t> </a:t>
              </a:r>
              <a:r>
                <a:rPr sz="1600" dirty="0">
                  <a:solidFill>
                    <a:srgbClr val="434343"/>
                  </a:solidFill>
                  <a:latin typeface="Arial"/>
                  <a:cs typeface="Arial"/>
                </a:rPr>
                <a:t>on</a:t>
              </a:r>
              <a:r>
                <a:rPr sz="1600" spc="-65" dirty="0">
                  <a:solidFill>
                    <a:srgbClr val="434343"/>
                  </a:solidFill>
                  <a:latin typeface="Arial"/>
                  <a:cs typeface="Arial"/>
                </a:rPr>
                <a:t> </a:t>
              </a:r>
              <a:r>
                <a:rPr sz="1600" i="1" spc="-5" dirty="0">
                  <a:solidFill>
                    <a:schemeClr val="tx2"/>
                  </a:solidFill>
                  <a:latin typeface="Arial"/>
                  <a:cs typeface="Arial"/>
                </a:rPr>
                <a:t>feedback</a:t>
              </a:r>
              <a:r>
                <a:rPr sz="1600" spc="-105" dirty="0">
                  <a:solidFill>
                    <a:srgbClr val="F57B00"/>
                  </a:solidFill>
                  <a:latin typeface="Arial"/>
                  <a:cs typeface="Arial"/>
                </a:rPr>
                <a:t> </a:t>
              </a:r>
              <a:r>
                <a:rPr sz="1600" dirty="0">
                  <a:solidFill>
                    <a:srgbClr val="434343"/>
                  </a:solidFill>
                  <a:latin typeface="Arial"/>
                  <a:cs typeface="Arial"/>
                </a:rPr>
                <a:t>or</a:t>
              </a:r>
              <a:r>
                <a:rPr sz="1600" spc="-55" dirty="0">
                  <a:solidFill>
                    <a:srgbClr val="434343"/>
                  </a:solidFill>
                  <a:latin typeface="Arial"/>
                  <a:cs typeface="Arial"/>
                </a:rPr>
                <a:t> </a:t>
              </a:r>
              <a:r>
                <a:rPr sz="1600" dirty="0">
                  <a:solidFill>
                    <a:srgbClr val="434343"/>
                  </a:solidFill>
                  <a:latin typeface="Arial"/>
                  <a:cs typeface="Arial"/>
                </a:rPr>
                <a:t>reward</a:t>
              </a:r>
              <a:endParaRPr sz="1600" dirty="0">
                <a:latin typeface="Arial"/>
                <a:cs typeface="Arial"/>
              </a:endParaRPr>
            </a:p>
            <a:p>
              <a:pPr marL="175260">
                <a:lnSpc>
                  <a:spcPct val="100000"/>
                </a:lnSpc>
              </a:pPr>
              <a:r>
                <a:rPr sz="1600" i="1" spc="-80" dirty="0">
                  <a:solidFill>
                    <a:srgbClr val="434343"/>
                  </a:solidFill>
                  <a:latin typeface="Arial"/>
                  <a:cs typeface="Arial"/>
                </a:rPr>
                <a:t>Example: </a:t>
              </a:r>
              <a:r>
                <a:rPr sz="1600" i="1" spc="-55" dirty="0">
                  <a:solidFill>
                    <a:srgbClr val="434343"/>
                  </a:solidFill>
                  <a:latin typeface="Arial"/>
                  <a:cs typeface="Arial"/>
                </a:rPr>
                <a:t>learn</a:t>
              </a:r>
              <a:r>
                <a:rPr sz="1600" i="1" spc="-114" dirty="0">
                  <a:solidFill>
                    <a:srgbClr val="434343"/>
                  </a:solidFill>
                  <a:latin typeface="Arial"/>
                  <a:cs typeface="Arial"/>
                </a:rPr>
                <a:t> </a:t>
              </a:r>
              <a:r>
                <a:rPr sz="1600" i="1" spc="5" dirty="0">
                  <a:solidFill>
                    <a:srgbClr val="434343"/>
                  </a:solidFill>
                  <a:latin typeface="Arial"/>
                  <a:cs typeface="Arial"/>
                </a:rPr>
                <a:t>to</a:t>
              </a:r>
              <a:r>
                <a:rPr sz="1600" i="1" spc="-70" dirty="0">
                  <a:solidFill>
                    <a:srgbClr val="434343"/>
                  </a:solidFill>
                  <a:latin typeface="Arial"/>
                  <a:cs typeface="Arial"/>
                </a:rPr>
                <a:t> </a:t>
              </a:r>
              <a:r>
                <a:rPr sz="1600" i="1" spc="-50" dirty="0">
                  <a:solidFill>
                    <a:srgbClr val="434343"/>
                  </a:solidFill>
                  <a:latin typeface="Arial"/>
                  <a:cs typeface="Arial"/>
                </a:rPr>
                <a:t>play</a:t>
              </a:r>
              <a:r>
                <a:rPr sz="1600" i="1" spc="-110" dirty="0">
                  <a:solidFill>
                    <a:srgbClr val="434343"/>
                  </a:solidFill>
                  <a:latin typeface="Arial"/>
                  <a:cs typeface="Arial"/>
                </a:rPr>
                <a:t> </a:t>
              </a:r>
              <a:r>
                <a:rPr sz="1600" i="1" spc="-55" dirty="0">
                  <a:solidFill>
                    <a:srgbClr val="434343"/>
                  </a:solidFill>
                  <a:latin typeface="Arial"/>
                  <a:cs typeface="Arial"/>
                </a:rPr>
                <a:t>chess</a:t>
              </a:r>
              <a:r>
                <a:rPr sz="1600" i="1" spc="-95" dirty="0">
                  <a:solidFill>
                    <a:srgbClr val="434343"/>
                  </a:solidFill>
                  <a:latin typeface="Arial"/>
                  <a:cs typeface="Arial"/>
                </a:rPr>
                <a:t> </a:t>
              </a:r>
              <a:r>
                <a:rPr sz="1600" i="1" spc="-55" dirty="0">
                  <a:solidFill>
                    <a:srgbClr val="434343"/>
                  </a:solidFill>
                  <a:latin typeface="Arial"/>
                  <a:cs typeface="Arial"/>
                </a:rPr>
                <a:t>by</a:t>
              </a:r>
              <a:r>
                <a:rPr sz="1600" i="1" spc="-90" dirty="0">
                  <a:solidFill>
                    <a:srgbClr val="434343"/>
                  </a:solidFill>
                  <a:latin typeface="Arial"/>
                  <a:cs typeface="Arial"/>
                </a:rPr>
                <a:t> </a:t>
              </a:r>
              <a:r>
                <a:rPr sz="1600" i="1" spc="-35" dirty="0">
                  <a:solidFill>
                    <a:srgbClr val="434343"/>
                  </a:solidFill>
                  <a:latin typeface="Arial"/>
                  <a:cs typeface="Arial"/>
                </a:rPr>
                <a:t>winning</a:t>
              </a:r>
              <a:r>
                <a:rPr sz="1600" i="1" spc="-114" dirty="0">
                  <a:solidFill>
                    <a:srgbClr val="434343"/>
                  </a:solidFill>
                  <a:latin typeface="Arial"/>
                  <a:cs typeface="Arial"/>
                </a:rPr>
                <a:t> </a:t>
              </a:r>
              <a:r>
                <a:rPr sz="1600" i="1" spc="-35" dirty="0">
                  <a:solidFill>
                    <a:srgbClr val="434343"/>
                  </a:solidFill>
                  <a:latin typeface="Arial"/>
                  <a:cs typeface="Arial"/>
                </a:rPr>
                <a:t>or</a:t>
              </a:r>
              <a:r>
                <a:rPr sz="1600" i="1" spc="-80" dirty="0">
                  <a:solidFill>
                    <a:srgbClr val="434343"/>
                  </a:solidFill>
                  <a:latin typeface="Arial"/>
                  <a:cs typeface="Arial"/>
                </a:rPr>
                <a:t> </a:t>
              </a:r>
              <a:r>
                <a:rPr sz="1600" i="1" spc="-35" dirty="0">
                  <a:solidFill>
                    <a:srgbClr val="434343"/>
                  </a:solidFill>
                  <a:latin typeface="Arial"/>
                  <a:cs typeface="Arial"/>
                </a:rPr>
                <a:t>losing</a:t>
              </a:r>
              <a:endParaRPr sz="1600" dirty="0">
                <a:latin typeface="Arial"/>
                <a:cs typeface="Arial"/>
              </a:endParaRPr>
            </a:p>
          </p:txBody>
        </p:sp>
        <p:sp>
          <p:nvSpPr>
            <p:cNvPr id="21" name="object 19">
              <a:extLst>
                <a:ext uri="{FF2B5EF4-FFF2-40B4-BE49-F238E27FC236}">
                  <a16:creationId xmlns:a16="http://schemas.microsoft.com/office/drawing/2014/main" id="{FD58002F-EB92-4666-9AB6-BF97F4B5DA29}"/>
                </a:ext>
              </a:extLst>
            </p:cNvPr>
            <p:cNvSpPr/>
            <p:nvPr/>
          </p:nvSpPr>
          <p:spPr>
            <a:xfrm>
              <a:off x="2687303" y="4854677"/>
              <a:ext cx="1372234" cy="719632"/>
            </a:xfrm>
            <a:prstGeom prst="rect">
              <a:avLst/>
            </a:prstGeom>
            <a:blipFill>
              <a:blip r:embed="rId7" cstate="print"/>
              <a:stretch>
                <a:fillRect/>
              </a:stretch>
            </a:blipFill>
          </p:spPr>
          <p:txBody>
            <a:bodyPr wrap="square" lIns="0" tIns="0" rIns="0" bIns="0" rtlCol="0"/>
            <a:lstStyle/>
            <a:p>
              <a:endParaRPr/>
            </a:p>
          </p:txBody>
        </p:sp>
      </p:grpSp>
      <p:sp>
        <p:nvSpPr>
          <p:cNvPr id="29" name="Footer Placeholder 5">
            <a:extLst>
              <a:ext uri="{FF2B5EF4-FFF2-40B4-BE49-F238E27FC236}">
                <a16:creationId xmlns:a16="http://schemas.microsoft.com/office/drawing/2014/main" id="{8CB89E02-2892-2633-8E00-53738EB772AA}"/>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8176588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2684-F963-D8EA-E977-56396F1EEC14}"/>
              </a:ext>
            </a:extLst>
          </p:cNvPr>
          <p:cNvSpPr>
            <a:spLocks noGrp="1"/>
          </p:cNvSpPr>
          <p:nvPr>
            <p:ph type="title"/>
          </p:nvPr>
        </p:nvSpPr>
        <p:spPr/>
        <p:txBody>
          <a:bodyPr/>
          <a:lstStyle/>
          <a:p>
            <a:r>
              <a:rPr lang="en-US" dirty="0"/>
              <a:t>Transformers</a:t>
            </a:r>
          </a:p>
        </p:txBody>
      </p:sp>
      <p:sp>
        <p:nvSpPr>
          <p:cNvPr id="3" name="Content Placeholder 2">
            <a:extLst>
              <a:ext uri="{FF2B5EF4-FFF2-40B4-BE49-F238E27FC236}">
                <a16:creationId xmlns:a16="http://schemas.microsoft.com/office/drawing/2014/main" id="{5BC9D8EC-3315-069B-EAEF-51E5DEDA638A}"/>
              </a:ext>
            </a:extLst>
          </p:cNvPr>
          <p:cNvSpPr>
            <a:spLocks noGrp="1"/>
          </p:cNvSpPr>
          <p:nvPr>
            <p:ph idx="1"/>
          </p:nvPr>
        </p:nvSpPr>
        <p:spPr/>
        <p:txBody>
          <a:bodyPr/>
          <a:lstStyle/>
          <a:p>
            <a:r>
              <a:rPr lang="en-US" dirty="0" err="1">
                <a:sym typeface="Wingdings" panose="05000000000000000000" pitchFamily="2" charset="2"/>
              </a:rPr>
              <a:t>Trasformers</a:t>
            </a:r>
            <a:r>
              <a:rPr lang="en-US" dirty="0">
                <a:sym typeface="Wingdings" panose="05000000000000000000" pitchFamily="2" charset="2"/>
              </a:rPr>
              <a:t> have been originally developed in </a:t>
            </a:r>
            <a:r>
              <a:rPr lang="en-US" i="1" dirty="0">
                <a:sym typeface="Wingdings" panose="05000000000000000000" pitchFamily="2" charset="2"/>
              </a:rPr>
              <a:t>Natural Language Processing (NLP)</a:t>
            </a:r>
            <a:r>
              <a:rPr lang="en-US" dirty="0">
                <a:sym typeface="Wingdings" panose="05000000000000000000" pitchFamily="2" charset="2"/>
              </a:rPr>
              <a:t> </a:t>
            </a:r>
            <a:r>
              <a:rPr lang="en-US" dirty="0" err="1">
                <a:sym typeface="Wingdings" panose="05000000000000000000" pitchFamily="2" charset="2"/>
              </a:rPr>
              <a:t>revoluzioning</a:t>
            </a:r>
            <a:r>
              <a:rPr lang="en-US" dirty="0">
                <a:sym typeface="Wingdings" panose="05000000000000000000" pitchFamily="2" charset="2"/>
              </a:rPr>
              <a:t> the field. Today, many </a:t>
            </a:r>
            <a:r>
              <a:rPr lang="en-US" dirty="0" err="1">
                <a:sym typeface="Wingdings" panose="05000000000000000000" pitchFamily="2" charset="2"/>
              </a:rPr>
              <a:t>many</a:t>
            </a:r>
            <a:r>
              <a:rPr lang="en-US" dirty="0">
                <a:sym typeface="Wingdings" panose="05000000000000000000" pitchFamily="2" charset="2"/>
              </a:rPr>
              <a:t> people knows ChatGPT, for example.</a:t>
            </a:r>
          </a:p>
          <a:p>
            <a:r>
              <a:rPr lang="it-IT" dirty="0">
                <a:sym typeface="Wingdings" panose="05000000000000000000" pitchFamily="2" charset="2"/>
              </a:rPr>
              <a:t> </a:t>
            </a:r>
            <a:r>
              <a:rPr lang="en-US" dirty="0">
                <a:sym typeface="Wingdings" panose="05000000000000000000" pitchFamily="2" charset="2"/>
              </a:rPr>
              <a:t>After the success of transformers, the same ideas have been successfully applied in other field, like in visual tasks (</a:t>
            </a:r>
            <a:r>
              <a:rPr lang="en-US" i="1" dirty="0">
                <a:sym typeface="Wingdings" panose="05000000000000000000" pitchFamily="2" charset="2"/>
              </a:rPr>
              <a:t>Visual Transformers</a:t>
            </a:r>
            <a:r>
              <a:rPr lang="en-US" dirty="0">
                <a:sym typeface="Wingdings" panose="05000000000000000000" pitchFamily="2" charset="2"/>
              </a:rPr>
              <a:t>) </a:t>
            </a:r>
          </a:p>
          <a:p>
            <a:r>
              <a:rPr lang="en-US" dirty="0">
                <a:sym typeface="Wingdings" panose="05000000000000000000" pitchFamily="2" charset="2"/>
              </a:rPr>
              <a:t>The same concepts have been applied to perform tasks (classification, segmentation) on point cloud.</a:t>
            </a:r>
            <a:endParaRPr lang="en-US" dirty="0"/>
          </a:p>
        </p:txBody>
      </p:sp>
      <p:sp>
        <p:nvSpPr>
          <p:cNvPr id="4" name="Slide Number Placeholder 3">
            <a:extLst>
              <a:ext uri="{FF2B5EF4-FFF2-40B4-BE49-F238E27FC236}">
                <a16:creationId xmlns:a16="http://schemas.microsoft.com/office/drawing/2014/main" id="{1C2B55C7-8DFF-58F9-5FB6-CDBD350E96A3}"/>
              </a:ext>
            </a:extLst>
          </p:cNvPr>
          <p:cNvSpPr>
            <a:spLocks noGrp="1"/>
          </p:cNvSpPr>
          <p:nvPr>
            <p:ph type="sldNum" sz="quarter" idx="12"/>
          </p:nvPr>
        </p:nvSpPr>
        <p:spPr>
          <a:xfrm>
            <a:off x="11429998" y="5607592"/>
            <a:ext cx="762001" cy="365125"/>
          </a:xfrm>
        </p:spPr>
        <p:txBody>
          <a:bodyPr/>
          <a:lstStyle/>
          <a:p>
            <a:fld id="{B88CEB62-5FE7-4487-9C7E-B260F7506196}" type="slidenum">
              <a:rPr lang="it-IT" smtClean="0">
                <a:solidFill>
                  <a:schemeClr val="bg1"/>
                </a:solidFill>
              </a:rPr>
              <a:pPr/>
              <a:t>110</a:t>
            </a:fld>
            <a:endParaRPr lang="it-IT" dirty="0">
              <a:solidFill>
                <a:schemeClr val="bg1"/>
              </a:solidFill>
            </a:endParaRPr>
          </a:p>
        </p:txBody>
      </p:sp>
    </p:spTree>
    <p:extLst>
      <p:ext uri="{BB962C8B-B14F-4D97-AF65-F5344CB8AC3E}">
        <p14:creationId xmlns:p14="http://schemas.microsoft.com/office/powerpoint/2010/main" val="17100939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825862-31B0-51A9-8F64-DA125B10A82D}"/>
              </a:ext>
            </a:extLst>
          </p:cNvPr>
          <p:cNvPicPr>
            <a:picLocks noChangeAspect="1"/>
          </p:cNvPicPr>
          <p:nvPr/>
        </p:nvPicPr>
        <p:blipFill>
          <a:blip r:embed="rId2"/>
          <a:stretch>
            <a:fillRect/>
          </a:stretch>
        </p:blipFill>
        <p:spPr>
          <a:xfrm>
            <a:off x="6732896" y="176859"/>
            <a:ext cx="4731223" cy="6544617"/>
          </a:xfrm>
          <a:prstGeom prst="rect">
            <a:avLst/>
          </a:prstGeom>
        </p:spPr>
      </p:pic>
      <p:sp>
        <p:nvSpPr>
          <p:cNvPr id="2" name="Title 1">
            <a:extLst>
              <a:ext uri="{FF2B5EF4-FFF2-40B4-BE49-F238E27FC236}">
                <a16:creationId xmlns:a16="http://schemas.microsoft.com/office/drawing/2014/main" id="{560BD04B-4D49-7468-463B-87154DA7731D}"/>
              </a:ext>
            </a:extLst>
          </p:cNvPr>
          <p:cNvSpPr>
            <a:spLocks noGrp="1"/>
          </p:cNvSpPr>
          <p:nvPr>
            <p:ph type="title"/>
          </p:nvPr>
        </p:nvSpPr>
        <p:spPr/>
        <p:txBody>
          <a:bodyPr/>
          <a:lstStyle/>
          <a:p>
            <a:r>
              <a:rPr lang="en-US" dirty="0"/>
              <a:t>Transformers (the origin)</a:t>
            </a:r>
          </a:p>
        </p:txBody>
      </p:sp>
      <p:sp>
        <p:nvSpPr>
          <p:cNvPr id="3" name="Content Placeholder 2">
            <a:extLst>
              <a:ext uri="{FF2B5EF4-FFF2-40B4-BE49-F238E27FC236}">
                <a16:creationId xmlns:a16="http://schemas.microsoft.com/office/drawing/2014/main" id="{280E97B6-E53D-4E19-8EA9-A60AEE5FC72B}"/>
              </a:ext>
            </a:extLst>
          </p:cNvPr>
          <p:cNvSpPr>
            <a:spLocks noGrp="1"/>
          </p:cNvSpPr>
          <p:nvPr>
            <p:ph idx="1"/>
          </p:nvPr>
        </p:nvSpPr>
        <p:spPr>
          <a:xfrm>
            <a:off x="161924" y="1447800"/>
            <a:ext cx="7019925" cy="5157071"/>
          </a:xfrm>
        </p:spPr>
        <p:txBody>
          <a:bodyPr>
            <a:normAutofit fontScale="85000" lnSpcReduction="10000"/>
          </a:bodyPr>
          <a:lstStyle/>
          <a:p>
            <a:r>
              <a:rPr lang="en-US" sz="2800" dirty="0"/>
              <a:t>Seminal paper: </a:t>
            </a:r>
            <a:r>
              <a:rPr lang="en-US" sz="2800" i="1" dirty="0"/>
              <a:t>“Attention is all you need”</a:t>
            </a:r>
            <a:r>
              <a:rPr lang="en-US" sz="2800" dirty="0"/>
              <a:t> (NIPS 2017)</a:t>
            </a:r>
          </a:p>
          <a:p>
            <a:r>
              <a:rPr lang="en-US" sz="2800" dirty="0"/>
              <a:t>RNN was used extensively for NLP </a:t>
            </a:r>
          </a:p>
          <a:p>
            <a:r>
              <a:rPr lang="en-US" sz="2800" dirty="0"/>
              <a:t>Advantages of Transformers </a:t>
            </a:r>
            <a:r>
              <a:rPr lang="en-US" sz="2800" dirty="0" err="1"/>
              <a:t>w.r.t.</a:t>
            </a:r>
            <a:r>
              <a:rPr lang="en-US" sz="2800" dirty="0"/>
              <a:t> RNN:</a:t>
            </a:r>
          </a:p>
          <a:p>
            <a:pPr lvl="1"/>
            <a:r>
              <a:rPr lang="en-US" sz="2000" dirty="0"/>
              <a:t>PARALLELIZATION</a:t>
            </a:r>
          </a:p>
          <a:p>
            <a:pPr lvl="2"/>
            <a:r>
              <a:rPr lang="en-US" sz="1400" dirty="0"/>
              <a:t>Transformers process all tokens in a sequence simultaneously, thanks to the </a:t>
            </a:r>
            <a:r>
              <a:rPr lang="en-US" sz="1400" i="1" dirty="0"/>
              <a:t>self-attention mechanism</a:t>
            </a:r>
            <a:r>
              <a:rPr lang="en-US" sz="1400" dirty="0"/>
              <a:t>.</a:t>
            </a:r>
          </a:p>
          <a:p>
            <a:pPr lvl="2"/>
            <a:r>
              <a:rPr lang="en-US" sz="1400" dirty="0"/>
              <a:t>RNNs process tokens sequentially, which makes training slower and harder to parallelize.</a:t>
            </a:r>
          </a:p>
          <a:p>
            <a:pPr lvl="1"/>
            <a:r>
              <a:rPr lang="en-US" sz="2000" dirty="0"/>
              <a:t>LONG-RANGE DEPENDENCY HANDLING</a:t>
            </a:r>
          </a:p>
          <a:p>
            <a:pPr lvl="2"/>
            <a:r>
              <a:rPr lang="en-US" sz="1400" dirty="0"/>
              <a:t>Transformers can directly attend to any part of the sequence, regardless of distance.</a:t>
            </a:r>
          </a:p>
          <a:p>
            <a:pPr lvl="2"/>
            <a:r>
              <a:rPr lang="en-US" sz="1400" dirty="0"/>
              <a:t>RNNs (and even LSTMs/GRUs) struggle with long-term dependencies due to vanishing gradients and limited memory.</a:t>
            </a:r>
          </a:p>
          <a:p>
            <a:pPr lvl="1"/>
            <a:r>
              <a:rPr lang="en-US" sz="2000" dirty="0"/>
              <a:t>MODULARITY</a:t>
            </a:r>
          </a:p>
          <a:p>
            <a:pPr lvl="2"/>
            <a:r>
              <a:rPr lang="en-US" sz="1400" dirty="0"/>
              <a:t>Transformers are more modular and easier to adapt to different tasks (e.g., BERT for classification, GPT for generation).</a:t>
            </a:r>
            <a:endParaRPr lang="en-US" sz="700" dirty="0"/>
          </a:p>
          <a:p>
            <a:endParaRPr lang="en-US" sz="1100" dirty="0"/>
          </a:p>
        </p:txBody>
      </p:sp>
      <p:sp>
        <p:nvSpPr>
          <p:cNvPr id="4" name="Slide Number Placeholder 3">
            <a:extLst>
              <a:ext uri="{FF2B5EF4-FFF2-40B4-BE49-F238E27FC236}">
                <a16:creationId xmlns:a16="http://schemas.microsoft.com/office/drawing/2014/main" id="{C0286F65-E0B7-AB30-176B-9F90AF0BAC4F}"/>
              </a:ext>
            </a:extLst>
          </p:cNvPr>
          <p:cNvSpPr>
            <a:spLocks noGrp="1"/>
          </p:cNvSpPr>
          <p:nvPr>
            <p:ph type="sldNum" sz="quarter" idx="12"/>
          </p:nvPr>
        </p:nvSpPr>
        <p:spPr>
          <a:xfrm>
            <a:off x="11277600" y="5607592"/>
            <a:ext cx="914399" cy="365125"/>
          </a:xfrm>
        </p:spPr>
        <p:txBody>
          <a:bodyPr/>
          <a:lstStyle/>
          <a:p>
            <a:fld id="{B88CEB62-5FE7-4487-9C7E-B260F7506196}" type="slidenum">
              <a:rPr lang="it-IT" smtClean="0">
                <a:solidFill>
                  <a:schemeClr val="bg1"/>
                </a:solidFill>
              </a:rPr>
              <a:pPr/>
              <a:t>111</a:t>
            </a:fld>
            <a:endParaRPr lang="it-IT" dirty="0">
              <a:solidFill>
                <a:schemeClr val="bg1"/>
              </a:solidFill>
            </a:endParaRPr>
          </a:p>
        </p:txBody>
      </p:sp>
    </p:spTree>
    <p:extLst>
      <p:ext uri="{BB962C8B-B14F-4D97-AF65-F5344CB8AC3E}">
        <p14:creationId xmlns:p14="http://schemas.microsoft.com/office/powerpoint/2010/main" val="38444935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F3B4A-78E5-D997-CC3C-EA9D90B21B29}"/>
              </a:ext>
            </a:extLst>
          </p:cNvPr>
          <p:cNvSpPr>
            <a:spLocks noGrp="1"/>
          </p:cNvSpPr>
          <p:nvPr>
            <p:ph type="title"/>
          </p:nvPr>
        </p:nvSpPr>
        <p:spPr/>
        <p:txBody>
          <a:bodyPr/>
          <a:lstStyle/>
          <a:p>
            <a:r>
              <a:rPr lang="en-US" dirty="0"/>
              <a:t>Vanishing gradient</a:t>
            </a:r>
          </a:p>
        </p:txBody>
      </p:sp>
      <p:sp>
        <p:nvSpPr>
          <p:cNvPr id="4" name="Slide Number Placeholder 3">
            <a:extLst>
              <a:ext uri="{FF2B5EF4-FFF2-40B4-BE49-F238E27FC236}">
                <a16:creationId xmlns:a16="http://schemas.microsoft.com/office/drawing/2014/main" id="{48F1F59B-B424-6E0F-3BD6-61AB21E19034}"/>
              </a:ext>
            </a:extLst>
          </p:cNvPr>
          <p:cNvSpPr>
            <a:spLocks noGrp="1"/>
          </p:cNvSpPr>
          <p:nvPr>
            <p:ph type="sldNum" sz="quarter" idx="12"/>
          </p:nvPr>
        </p:nvSpPr>
        <p:spPr>
          <a:xfrm>
            <a:off x="10658475" y="5607592"/>
            <a:ext cx="1533524" cy="365125"/>
          </a:xfrm>
        </p:spPr>
        <p:txBody>
          <a:bodyPr/>
          <a:lstStyle/>
          <a:p>
            <a:fld id="{B88CEB62-5FE7-4487-9C7E-B260F7506196}" type="slidenum">
              <a:rPr lang="it-IT" smtClean="0">
                <a:solidFill>
                  <a:schemeClr val="bg1"/>
                </a:solidFill>
              </a:rPr>
              <a:pPr/>
              <a:t>112</a:t>
            </a:fld>
            <a:endParaRPr lang="it-IT" dirty="0">
              <a:solidFill>
                <a:schemeClr val="bg1"/>
              </a:solidFill>
            </a:endParaRPr>
          </a:p>
        </p:txBody>
      </p:sp>
      <p:pic>
        <p:nvPicPr>
          <p:cNvPr id="6" name="Picture 5" descr="A diagram of a flowchart&#10;&#10;AI-generated content may be incorrect.">
            <a:extLst>
              <a:ext uri="{FF2B5EF4-FFF2-40B4-BE49-F238E27FC236}">
                <a16:creationId xmlns:a16="http://schemas.microsoft.com/office/drawing/2014/main" id="{4EFF0B3E-4905-2908-1FE6-9652AAADB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435" y="1735416"/>
            <a:ext cx="7108463" cy="3387167"/>
          </a:xfrm>
          <a:prstGeom prst="rect">
            <a:avLst/>
          </a:prstGeom>
        </p:spPr>
      </p:pic>
      <p:pic>
        <p:nvPicPr>
          <p:cNvPr id="8" name="Picture 7">
            <a:extLst>
              <a:ext uri="{FF2B5EF4-FFF2-40B4-BE49-F238E27FC236}">
                <a16:creationId xmlns:a16="http://schemas.microsoft.com/office/drawing/2014/main" id="{F58AF11B-EEB1-504D-6CAD-D2B1B9E451EF}"/>
              </a:ext>
            </a:extLst>
          </p:cNvPr>
          <p:cNvPicPr>
            <a:picLocks noChangeAspect="1"/>
          </p:cNvPicPr>
          <p:nvPr/>
        </p:nvPicPr>
        <p:blipFill>
          <a:blip r:embed="rId3"/>
          <a:stretch>
            <a:fillRect/>
          </a:stretch>
        </p:blipFill>
        <p:spPr>
          <a:xfrm>
            <a:off x="7836428" y="3648635"/>
            <a:ext cx="3659535" cy="1679786"/>
          </a:xfrm>
          <a:prstGeom prst="rect">
            <a:avLst/>
          </a:prstGeom>
        </p:spPr>
      </p:pic>
      <p:sp>
        <p:nvSpPr>
          <p:cNvPr id="9" name="TextBox 8">
            <a:extLst>
              <a:ext uri="{FF2B5EF4-FFF2-40B4-BE49-F238E27FC236}">
                <a16:creationId xmlns:a16="http://schemas.microsoft.com/office/drawing/2014/main" id="{FEE60E10-6EA2-3A25-B37E-A7C5B7DFCBAD}"/>
              </a:ext>
            </a:extLst>
          </p:cNvPr>
          <p:cNvSpPr txBox="1"/>
          <p:nvPr/>
        </p:nvSpPr>
        <p:spPr>
          <a:xfrm>
            <a:off x="7651848" y="1690688"/>
            <a:ext cx="3958135" cy="1200329"/>
          </a:xfrm>
          <a:prstGeom prst="rect">
            <a:avLst/>
          </a:prstGeom>
          <a:noFill/>
        </p:spPr>
        <p:txBody>
          <a:bodyPr wrap="none" rtlCol="0">
            <a:spAutoFit/>
          </a:bodyPr>
          <a:lstStyle/>
          <a:p>
            <a:r>
              <a:rPr lang="en-US" b="1" dirty="0"/>
              <a:t>Back Propagation Through Time (BPTT) </a:t>
            </a:r>
          </a:p>
          <a:p>
            <a:r>
              <a:rPr lang="en-US" dirty="0"/>
              <a:t>instead of Back Propagation</a:t>
            </a:r>
          </a:p>
          <a:p>
            <a:endParaRPr lang="en-US" dirty="0"/>
          </a:p>
          <a:p>
            <a:r>
              <a:rPr lang="en-US" dirty="0"/>
              <a:t>BPTT involves the computation of </a:t>
            </a:r>
          </a:p>
        </p:txBody>
      </p:sp>
      <p:pic>
        <p:nvPicPr>
          <p:cNvPr id="11" name="Picture 10">
            <a:extLst>
              <a:ext uri="{FF2B5EF4-FFF2-40B4-BE49-F238E27FC236}">
                <a16:creationId xmlns:a16="http://schemas.microsoft.com/office/drawing/2014/main" id="{CE575F4B-AD35-BBD4-F0CD-0C99BE53DDA5}"/>
              </a:ext>
            </a:extLst>
          </p:cNvPr>
          <p:cNvPicPr>
            <a:picLocks noChangeAspect="1"/>
          </p:cNvPicPr>
          <p:nvPr/>
        </p:nvPicPr>
        <p:blipFill>
          <a:blip r:embed="rId4"/>
          <a:stretch>
            <a:fillRect/>
          </a:stretch>
        </p:blipFill>
        <p:spPr>
          <a:xfrm>
            <a:off x="10912582" y="2301331"/>
            <a:ext cx="692563" cy="859996"/>
          </a:xfrm>
          <a:prstGeom prst="rect">
            <a:avLst/>
          </a:prstGeom>
        </p:spPr>
      </p:pic>
    </p:spTree>
    <p:extLst>
      <p:ext uri="{BB962C8B-B14F-4D97-AF65-F5344CB8AC3E}">
        <p14:creationId xmlns:p14="http://schemas.microsoft.com/office/powerpoint/2010/main" val="400990200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D623A-3E09-9AAD-9D61-B6323DCC054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6A12BF1-54C7-8D42-4AC4-09EF509CE3A0}"/>
              </a:ext>
            </a:extLst>
          </p:cNvPr>
          <p:cNvPicPr>
            <a:picLocks noChangeAspect="1"/>
          </p:cNvPicPr>
          <p:nvPr/>
        </p:nvPicPr>
        <p:blipFill>
          <a:blip r:embed="rId2"/>
          <a:stretch>
            <a:fillRect/>
          </a:stretch>
        </p:blipFill>
        <p:spPr>
          <a:xfrm>
            <a:off x="3966950" y="365125"/>
            <a:ext cx="4731223" cy="6544617"/>
          </a:xfrm>
          <a:prstGeom prst="rect">
            <a:avLst/>
          </a:prstGeom>
        </p:spPr>
      </p:pic>
      <p:sp>
        <p:nvSpPr>
          <p:cNvPr id="2" name="Title 1">
            <a:extLst>
              <a:ext uri="{FF2B5EF4-FFF2-40B4-BE49-F238E27FC236}">
                <a16:creationId xmlns:a16="http://schemas.microsoft.com/office/drawing/2014/main" id="{4F57476A-A39F-9C61-CFF2-88223321ED08}"/>
              </a:ext>
            </a:extLst>
          </p:cNvPr>
          <p:cNvSpPr>
            <a:spLocks noGrp="1"/>
          </p:cNvSpPr>
          <p:nvPr>
            <p:ph type="title"/>
          </p:nvPr>
        </p:nvSpPr>
        <p:spPr/>
        <p:txBody>
          <a:bodyPr/>
          <a:lstStyle/>
          <a:p>
            <a:r>
              <a:rPr lang="en-US" dirty="0"/>
              <a:t>Architecture</a:t>
            </a:r>
          </a:p>
        </p:txBody>
      </p:sp>
      <p:sp>
        <p:nvSpPr>
          <p:cNvPr id="4" name="Slide Number Placeholder 3">
            <a:extLst>
              <a:ext uri="{FF2B5EF4-FFF2-40B4-BE49-F238E27FC236}">
                <a16:creationId xmlns:a16="http://schemas.microsoft.com/office/drawing/2014/main" id="{8699A6C2-1844-E1EE-469D-C5CCCCCBCACE}"/>
              </a:ext>
            </a:extLst>
          </p:cNvPr>
          <p:cNvSpPr>
            <a:spLocks noGrp="1"/>
          </p:cNvSpPr>
          <p:nvPr>
            <p:ph type="sldNum" sz="quarter" idx="12"/>
          </p:nvPr>
        </p:nvSpPr>
        <p:spPr>
          <a:xfrm>
            <a:off x="10439400" y="5607592"/>
            <a:ext cx="1752599" cy="365125"/>
          </a:xfrm>
        </p:spPr>
        <p:txBody>
          <a:bodyPr/>
          <a:lstStyle/>
          <a:p>
            <a:fld id="{B88CEB62-5FE7-4487-9C7E-B260F7506196}" type="slidenum">
              <a:rPr lang="it-IT" smtClean="0">
                <a:solidFill>
                  <a:schemeClr val="bg1"/>
                </a:solidFill>
              </a:rPr>
              <a:pPr/>
              <a:t>113</a:t>
            </a:fld>
            <a:endParaRPr lang="it-IT">
              <a:solidFill>
                <a:schemeClr val="bg1"/>
              </a:solidFill>
            </a:endParaRPr>
          </a:p>
        </p:txBody>
      </p:sp>
      <p:sp>
        <p:nvSpPr>
          <p:cNvPr id="8" name="TextBox 7">
            <a:extLst>
              <a:ext uri="{FF2B5EF4-FFF2-40B4-BE49-F238E27FC236}">
                <a16:creationId xmlns:a16="http://schemas.microsoft.com/office/drawing/2014/main" id="{187BD597-7A04-6209-2119-5D7D7B5D3CD6}"/>
              </a:ext>
            </a:extLst>
          </p:cNvPr>
          <p:cNvSpPr txBox="1"/>
          <p:nvPr/>
        </p:nvSpPr>
        <p:spPr>
          <a:xfrm>
            <a:off x="8864303" y="3477969"/>
            <a:ext cx="1079463" cy="400110"/>
          </a:xfrm>
          <a:prstGeom prst="rect">
            <a:avLst/>
          </a:prstGeom>
          <a:noFill/>
        </p:spPr>
        <p:txBody>
          <a:bodyPr wrap="none" rtlCol="0">
            <a:spAutoFit/>
          </a:bodyPr>
          <a:lstStyle/>
          <a:p>
            <a:r>
              <a:rPr lang="en-US" sz="2000" b="1" dirty="0"/>
              <a:t>Decoder</a:t>
            </a:r>
          </a:p>
        </p:txBody>
      </p:sp>
      <p:sp>
        <p:nvSpPr>
          <p:cNvPr id="9" name="TextBox 8">
            <a:extLst>
              <a:ext uri="{FF2B5EF4-FFF2-40B4-BE49-F238E27FC236}">
                <a16:creationId xmlns:a16="http://schemas.microsoft.com/office/drawing/2014/main" id="{26AF8A36-3E25-41D7-CFBC-F9EE66D6381C}"/>
              </a:ext>
            </a:extLst>
          </p:cNvPr>
          <p:cNvSpPr txBox="1"/>
          <p:nvPr/>
        </p:nvSpPr>
        <p:spPr>
          <a:xfrm>
            <a:off x="2770081" y="3985507"/>
            <a:ext cx="1050609" cy="400110"/>
          </a:xfrm>
          <a:prstGeom prst="rect">
            <a:avLst/>
          </a:prstGeom>
          <a:noFill/>
        </p:spPr>
        <p:txBody>
          <a:bodyPr wrap="none" rtlCol="0">
            <a:spAutoFit/>
          </a:bodyPr>
          <a:lstStyle/>
          <a:p>
            <a:r>
              <a:rPr lang="en-US" sz="2000" b="1" dirty="0"/>
              <a:t>Encoder</a:t>
            </a:r>
          </a:p>
        </p:txBody>
      </p:sp>
      <p:sp>
        <p:nvSpPr>
          <p:cNvPr id="10" name="Right Brace 9">
            <a:extLst>
              <a:ext uri="{FF2B5EF4-FFF2-40B4-BE49-F238E27FC236}">
                <a16:creationId xmlns:a16="http://schemas.microsoft.com/office/drawing/2014/main" id="{58C0FB68-2F0E-41E4-C4E6-DBB6955DEF2D}"/>
              </a:ext>
            </a:extLst>
          </p:cNvPr>
          <p:cNvSpPr/>
          <p:nvPr/>
        </p:nvSpPr>
        <p:spPr>
          <a:xfrm>
            <a:off x="8459308" y="1685199"/>
            <a:ext cx="400579" cy="398565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FAF74DC4-A2C3-A0C3-8CF8-27E3DE63D514}"/>
              </a:ext>
            </a:extLst>
          </p:cNvPr>
          <p:cNvSpPr/>
          <p:nvPr/>
        </p:nvSpPr>
        <p:spPr>
          <a:xfrm rot="10800000">
            <a:off x="3845127" y="2650436"/>
            <a:ext cx="355812" cy="307642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414160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4EAE447-D30F-F586-DE0C-571A875B1906}"/>
              </a:ext>
            </a:extLst>
          </p:cNvPr>
          <p:cNvPicPr>
            <a:picLocks noChangeAspect="1"/>
          </p:cNvPicPr>
          <p:nvPr/>
        </p:nvPicPr>
        <p:blipFill>
          <a:blip r:embed="rId2"/>
          <a:stretch>
            <a:fillRect/>
          </a:stretch>
        </p:blipFill>
        <p:spPr>
          <a:xfrm>
            <a:off x="7562579" y="4373102"/>
            <a:ext cx="4347128" cy="1021553"/>
          </a:xfrm>
          <a:prstGeom prst="rect">
            <a:avLst/>
          </a:prstGeom>
        </p:spPr>
      </p:pic>
      <p:sp>
        <p:nvSpPr>
          <p:cNvPr id="8" name="TextBox 7">
            <a:extLst>
              <a:ext uri="{FF2B5EF4-FFF2-40B4-BE49-F238E27FC236}">
                <a16:creationId xmlns:a16="http://schemas.microsoft.com/office/drawing/2014/main" id="{D3B9056D-492C-F6D7-24BF-EFA882AD62AA}"/>
              </a:ext>
            </a:extLst>
          </p:cNvPr>
          <p:cNvSpPr txBox="1"/>
          <p:nvPr/>
        </p:nvSpPr>
        <p:spPr>
          <a:xfrm>
            <a:off x="7544905" y="1223003"/>
            <a:ext cx="4382916" cy="4385816"/>
          </a:xfrm>
          <a:prstGeom prst="rect">
            <a:avLst/>
          </a:prstGeom>
          <a:noFill/>
          <a:ln w="12700">
            <a:solidFill>
              <a:schemeClr val="accent1"/>
            </a:solidFill>
          </a:ln>
        </p:spPr>
        <p:txBody>
          <a:bodyPr wrap="square" rtlCol="0">
            <a:spAutoFit/>
          </a:bodyPr>
          <a:lstStyle/>
          <a:p>
            <a:pPr algn="just">
              <a:spcBef>
                <a:spcPts val="600"/>
              </a:spcBef>
              <a:spcAft>
                <a:spcPts val="300"/>
              </a:spcAft>
              <a:buNone/>
            </a:pPr>
            <a:r>
              <a:rPr lang="en-US" b="0" i="1" dirty="0">
                <a:solidFill>
                  <a:srgbClr val="424242"/>
                </a:solidFill>
                <a:effectLst/>
              </a:rPr>
              <a:t>Positional encoding</a:t>
            </a:r>
          </a:p>
          <a:p>
            <a:pPr algn="just">
              <a:spcBef>
                <a:spcPts val="600"/>
              </a:spcBef>
              <a:spcAft>
                <a:spcPts val="300"/>
              </a:spcAft>
              <a:buNone/>
            </a:pPr>
            <a:r>
              <a:rPr lang="en-US" b="0" i="0" dirty="0">
                <a:solidFill>
                  <a:srgbClr val="424242"/>
                </a:solidFill>
                <a:effectLst/>
              </a:rPr>
              <a:t>The transformer have no cognition of position of the tokens </a:t>
            </a:r>
            <a:r>
              <a:rPr lang="en-US" dirty="0">
                <a:solidFill>
                  <a:srgbClr val="424242"/>
                </a:solidFill>
              </a:rPr>
              <a:t>(no RNN or CNN) </a:t>
            </a:r>
            <a:r>
              <a:rPr lang="en-US" b="0" i="0" dirty="0">
                <a:solidFill>
                  <a:srgbClr val="424242"/>
                </a:solidFill>
                <a:effectLst/>
              </a:rPr>
              <a:t>and </a:t>
            </a:r>
            <a:r>
              <a:rPr lang="en-US" dirty="0">
                <a:solidFill>
                  <a:srgbClr val="424242"/>
                </a:solidFill>
              </a:rPr>
              <a:t>distance  between them, so an information about the position should be assigned to each token.</a:t>
            </a:r>
          </a:p>
          <a:p>
            <a:pPr algn="just">
              <a:spcBef>
                <a:spcPts val="600"/>
              </a:spcBef>
              <a:spcAft>
                <a:spcPts val="300"/>
              </a:spcAft>
              <a:buNone/>
            </a:pPr>
            <a:r>
              <a:rPr lang="en-US" dirty="0">
                <a:solidFill>
                  <a:srgbClr val="424242"/>
                </a:solidFill>
              </a:rPr>
              <a:t>This is achieved by sum to the input embedding values depending on the position of the tokens inside the sequence. </a:t>
            </a:r>
          </a:p>
          <a:p>
            <a:pPr algn="just">
              <a:spcBef>
                <a:spcPts val="600"/>
              </a:spcBef>
              <a:spcAft>
                <a:spcPts val="300"/>
              </a:spcAft>
              <a:buNone/>
            </a:pPr>
            <a:r>
              <a:rPr lang="en-US" dirty="0">
                <a:solidFill>
                  <a:srgbClr val="424242"/>
                </a:solidFill>
              </a:rPr>
              <a:t>From the original paper:</a:t>
            </a:r>
          </a:p>
          <a:p>
            <a:pPr algn="just">
              <a:spcBef>
                <a:spcPts val="600"/>
              </a:spcBef>
              <a:spcAft>
                <a:spcPts val="300"/>
              </a:spcAft>
              <a:buNone/>
            </a:pPr>
            <a:endParaRPr lang="en-US" dirty="0">
              <a:solidFill>
                <a:srgbClr val="424242"/>
              </a:solidFill>
            </a:endParaRPr>
          </a:p>
          <a:p>
            <a:pPr algn="just">
              <a:spcBef>
                <a:spcPts val="600"/>
              </a:spcBef>
              <a:spcAft>
                <a:spcPts val="300"/>
              </a:spcAft>
              <a:buNone/>
            </a:pPr>
            <a:endParaRPr lang="en-US" dirty="0">
              <a:solidFill>
                <a:srgbClr val="424242"/>
              </a:solidFill>
              <a:latin typeface="Segoe Sans"/>
            </a:endParaRPr>
          </a:p>
          <a:p>
            <a:pPr algn="just">
              <a:spcBef>
                <a:spcPts val="600"/>
              </a:spcBef>
              <a:spcAft>
                <a:spcPts val="300"/>
              </a:spcAft>
              <a:buNone/>
            </a:pPr>
            <a:endParaRPr lang="en-US" dirty="0">
              <a:solidFill>
                <a:srgbClr val="424242"/>
              </a:solidFill>
              <a:latin typeface="Segoe Sans"/>
            </a:endParaRPr>
          </a:p>
        </p:txBody>
      </p:sp>
      <p:sp>
        <p:nvSpPr>
          <p:cNvPr id="2" name="Title 1">
            <a:extLst>
              <a:ext uri="{FF2B5EF4-FFF2-40B4-BE49-F238E27FC236}">
                <a16:creationId xmlns:a16="http://schemas.microsoft.com/office/drawing/2014/main" id="{0E95E5D3-AE56-A4DD-121E-5DFD28D07148}"/>
              </a:ext>
            </a:extLst>
          </p:cNvPr>
          <p:cNvSpPr>
            <a:spLocks noGrp="1"/>
          </p:cNvSpPr>
          <p:nvPr>
            <p:ph type="title"/>
          </p:nvPr>
        </p:nvSpPr>
        <p:spPr/>
        <p:txBody>
          <a:bodyPr/>
          <a:lstStyle/>
          <a:p>
            <a:r>
              <a:rPr lang="en-US" dirty="0"/>
              <a:t>Encoder</a:t>
            </a:r>
          </a:p>
        </p:txBody>
      </p:sp>
      <p:sp>
        <p:nvSpPr>
          <p:cNvPr id="4" name="Slide Number Placeholder 3">
            <a:extLst>
              <a:ext uri="{FF2B5EF4-FFF2-40B4-BE49-F238E27FC236}">
                <a16:creationId xmlns:a16="http://schemas.microsoft.com/office/drawing/2014/main" id="{C91993A6-E323-621A-B5C3-88F06E486D92}"/>
              </a:ext>
            </a:extLst>
          </p:cNvPr>
          <p:cNvSpPr>
            <a:spLocks noGrp="1"/>
          </p:cNvSpPr>
          <p:nvPr>
            <p:ph type="sldNum" sz="quarter" idx="12"/>
          </p:nvPr>
        </p:nvSpPr>
        <p:spPr>
          <a:xfrm>
            <a:off x="10810875" y="5607592"/>
            <a:ext cx="1381124" cy="365125"/>
          </a:xfrm>
        </p:spPr>
        <p:txBody>
          <a:bodyPr/>
          <a:lstStyle/>
          <a:p>
            <a:fld id="{B88CEB62-5FE7-4487-9C7E-B260F7506196}" type="slidenum">
              <a:rPr lang="it-IT" smtClean="0">
                <a:solidFill>
                  <a:schemeClr val="bg1"/>
                </a:solidFill>
              </a:rPr>
              <a:pPr/>
              <a:t>114</a:t>
            </a:fld>
            <a:endParaRPr lang="it-IT">
              <a:solidFill>
                <a:schemeClr val="bg1"/>
              </a:solidFill>
            </a:endParaRPr>
          </a:p>
        </p:txBody>
      </p:sp>
      <p:pic>
        <p:nvPicPr>
          <p:cNvPr id="6" name="Picture 5">
            <a:extLst>
              <a:ext uri="{FF2B5EF4-FFF2-40B4-BE49-F238E27FC236}">
                <a16:creationId xmlns:a16="http://schemas.microsoft.com/office/drawing/2014/main" id="{95D80874-F754-28A3-9277-B51D36497800}"/>
              </a:ext>
            </a:extLst>
          </p:cNvPr>
          <p:cNvPicPr>
            <a:picLocks noChangeAspect="1"/>
          </p:cNvPicPr>
          <p:nvPr/>
        </p:nvPicPr>
        <p:blipFill>
          <a:blip r:embed="rId3"/>
          <a:stretch>
            <a:fillRect/>
          </a:stretch>
        </p:blipFill>
        <p:spPr>
          <a:xfrm>
            <a:off x="4111177" y="369719"/>
            <a:ext cx="3082364" cy="5883005"/>
          </a:xfrm>
          <a:prstGeom prst="rect">
            <a:avLst/>
          </a:prstGeom>
        </p:spPr>
      </p:pic>
      <p:sp>
        <p:nvSpPr>
          <p:cNvPr id="7" name="TextBox 6">
            <a:extLst>
              <a:ext uri="{FF2B5EF4-FFF2-40B4-BE49-F238E27FC236}">
                <a16:creationId xmlns:a16="http://schemas.microsoft.com/office/drawing/2014/main" id="{3FD4A2DF-73E1-7641-F23B-EA0E6E7C6E11}"/>
              </a:ext>
            </a:extLst>
          </p:cNvPr>
          <p:cNvSpPr txBox="1"/>
          <p:nvPr/>
        </p:nvSpPr>
        <p:spPr>
          <a:xfrm>
            <a:off x="304607" y="1800438"/>
            <a:ext cx="3674800" cy="3524042"/>
          </a:xfrm>
          <a:prstGeom prst="rect">
            <a:avLst/>
          </a:prstGeom>
          <a:noFill/>
          <a:ln w="12700">
            <a:solidFill>
              <a:schemeClr val="accent1"/>
            </a:solidFill>
          </a:ln>
        </p:spPr>
        <p:txBody>
          <a:bodyPr wrap="square" rtlCol="0">
            <a:spAutoFit/>
          </a:bodyPr>
          <a:lstStyle/>
          <a:p>
            <a:pPr algn="just">
              <a:spcBef>
                <a:spcPts val="600"/>
              </a:spcBef>
              <a:spcAft>
                <a:spcPts val="300"/>
              </a:spcAft>
              <a:buNone/>
            </a:pPr>
            <a:r>
              <a:rPr lang="en-US" b="0" i="1" dirty="0">
                <a:solidFill>
                  <a:srgbClr val="424242"/>
                </a:solidFill>
                <a:effectLst/>
              </a:rPr>
              <a:t>Input embedding</a:t>
            </a:r>
          </a:p>
          <a:p>
            <a:pPr algn="just">
              <a:spcBef>
                <a:spcPts val="600"/>
              </a:spcBef>
              <a:spcAft>
                <a:spcPts val="300"/>
              </a:spcAft>
              <a:buNone/>
            </a:pPr>
            <a:r>
              <a:rPr lang="en-US" b="0" i="0" dirty="0">
                <a:solidFill>
                  <a:srgbClr val="424242"/>
                </a:solidFill>
                <a:effectLst/>
              </a:rPr>
              <a:t>Each input token (e.g., a word of a sentence) is mapped to a fixed-size vector.</a:t>
            </a:r>
            <a:endParaRPr lang="en-US" dirty="0">
              <a:solidFill>
                <a:srgbClr val="424242"/>
              </a:solidFill>
            </a:endParaRPr>
          </a:p>
          <a:p>
            <a:pPr algn="just">
              <a:spcBef>
                <a:spcPts val="600"/>
              </a:spcBef>
              <a:spcAft>
                <a:spcPts val="300"/>
              </a:spcAft>
              <a:buNone/>
            </a:pPr>
            <a:r>
              <a:rPr lang="en-US" b="0" i="0" dirty="0">
                <a:solidFill>
                  <a:srgbClr val="424242"/>
                </a:solidFill>
                <a:effectLst/>
              </a:rPr>
              <a:t>For example, the word "cat" might be mapped to a 512-dimensional vector.</a:t>
            </a:r>
          </a:p>
          <a:p>
            <a:pPr algn="just">
              <a:spcBef>
                <a:spcPts val="600"/>
              </a:spcBef>
              <a:spcAft>
                <a:spcPts val="300"/>
              </a:spcAft>
              <a:buNone/>
            </a:pPr>
            <a:r>
              <a:rPr lang="en-US" dirty="0">
                <a:solidFill>
                  <a:srgbClr val="424242"/>
                </a:solidFill>
              </a:rPr>
              <a:t>The embedding is learned, so that the model learns the meaning of the different words.</a:t>
            </a:r>
            <a:endParaRPr lang="en-US" b="0" i="0" dirty="0">
              <a:solidFill>
                <a:srgbClr val="424242"/>
              </a:solidFill>
              <a:effectLst/>
            </a:endParaRPr>
          </a:p>
          <a:p>
            <a:endParaRPr lang="en-US" dirty="0"/>
          </a:p>
        </p:txBody>
      </p:sp>
      <p:cxnSp>
        <p:nvCxnSpPr>
          <p:cNvPr id="10" name="Straight Arrow Connector 9">
            <a:extLst>
              <a:ext uri="{FF2B5EF4-FFF2-40B4-BE49-F238E27FC236}">
                <a16:creationId xmlns:a16="http://schemas.microsoft.com/office/drawing/2014/main" id="{43137748-B0DF-1EED-82BA-1ED339B12D05}"/>
              </a:ext>
            </a:extLst>
          </p:cNvPr>
          <p:cNvCxnSpPr>
            <a:cxnSpLocks/>
          </p:cNvCxnSpPr>
          <p:nvPr/>
        </p:nvCxnSpPr>
        <p:spPr>
          <a:xfrm flipH="1">
            <a:off x="3979407" y="4987235"/>
            <a:ext cx="156000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6619EC1-B332-9D5B-90AD-A6692858B8C2}"/>
              </a:ext>
            </a:extLst>
          </p:cNvPr>
          <p:cNvCxnSpPr>
            <a:cxnSpLocks/>
          </p:cNvCxnSpPr>
          <p:nvPr/>
        </p:nvCxnSpPr>
        <p:spPr>
          <a:xfrm flipV="1">
            <a:off x="6427304" y="4223026"/>
            <a:ext cx="1117601" cy="15007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4691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64819-9A86-52A3-D1A9-2AFC0B9D762A}"/>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287F335A-CCB6-6A6B-02F8-43E9137E4B4C}"/>
              </a:ext>
            </a:extLst>
          </p:cNvPr>
          <p:cNvPicPr>
            <a:picLocks noChangeAspect="1"/>
          </p:cNvPicPr>
          <p:nvPr/>
        </p:nvPicPr>
        <p:blipFill>
          <a:blip r:embed="rId2"/>
          <a:stretch>
            <a:fillRect/>
          </a:stretch>
        </p:blipFill>
        <p:spPr>
          <a:xfrm>
            <a:off x="6890882" y="365125"/>
            <a:ext cx="4800600" cy="6486525"/>
          </a:xfrm>
          <a:prstGeom prst="rect">
            <a:avLst/>
          </a:prstGeom>
        </p:spPr>
      </p:pic>
      <p:sp>
        <p:nvSpPr>
          <p:cNvPr id="2" name="Title 1">
            <a:extLst>
              <a:ext uri="{FF2B5EF4-FFF2-40B4-BE49-F238E27FC236}">
                <a16:creationId xmlns:a16="http://schemas.microsoft.com/office/drawing/2014/main" id="{AAB044A4-DC62-0638-D646-158A7CF0904F}"/>
              </a:ext>
            </a:extLst>
          </p:cNvPr>
          <p:cNvSpPr>
            <a:spLocks noGrp="1"/>
          </p:cNvSpPr>
          <p:nvPr>
            <p:ph type="title"/>
          </p:nvPr>
        </p:nvSpPr>
        <p:spPr/>
        <p:txBody>
          <a:bodyPr/>
          <a:lstStyle/>
          <a:p>
            <a:r>
              <a:rPr lang="en-US" dirty="0"/>
              <a:t>Multi-head attention</a:t>
            </a:r>
          </a:p>
        </p:txBody>
      </p:sp>
      <p:sp>
        <p:nvSpPr>
          <p:cNvPr id="4" name="Slide Number Placeholder 3">
            <a:extLst>
              <a:ext uri="{FF2B5EF4-FFF2-40B4-BE49-F238E27FC236}">
                <a16:creationId xmlns:a16="http://schemas.microsoft.com/office/drawing/2014/main" id="{9CC0FBA7-7D22-89CA-9E17-C2A84CE060E1}"/>
              </a:ext>
            </a:extLst>
          </p:cNvPr>
          <p:cNvSpPr>
            <a:spLocks noGrp="1"/>
          </p:cNvSpPr>
          <p:nvPr>
            <p:ph type="sldNum" sz="quarter" idx="12"/>
          </p:nvPr>
        </p:nvSpPr>
        <p:spPr>
          <a:xfrm>
            <a:off x="10877550" y="5607592"/>
            <a:ext cx="1314449" cy="365125"/>
          </a:xfrm>
        </p:spPr>
        <p:txBody>
          <a:bodyPr/>
          <a:lstStyle/>
          <a:p>
            <a:fld id="{B88CEB62-5FE7-4487-9C7E-B260F7506196}" type="slidenum">
              <a:rPr lang="it-IT" smtClean="0">
                <a:solidFill>
                  <a:schemeClr val="bg1"/>
                </a:solidFill>
              </a:rPr>
              <a:pPr/>
              <a:t>115</a:t>
            </a:fld>
            <a:endParaRPr lang="it-IT" dirty="0">
              <a:solidFill>
                <a:schemeClr val="bg1"/>
              </a:solidFill>
            </a:endParaRPr>
          </a:p>
        </p:txBody>
      </p:sp>
      <p:pic>
        <p:nvPicPr>
          <p:cNvPr id="6" name="Picture 5">
            <a:extLst>
              <a:ext uri="{FF2B5EF4-FFF2-40B4-BE49-F238E27FC236}">
                <a16:creationId xmlns:a16="http://schemas.microsoft.com/office/drawing/2014/main" id="{C2C3CCBB-4ED5-1095-FC2F-2F872CC0EB01}"/>
              </a:ext>
            </a:extLst>
          </p:cNvPr>
          <p:cNvPicPr>
            <a:picLocks noChangeAspect="1"/>
          </p:cNvPicPr>
          <p:nvPr/>
        </p:nvPicPr>
        <p:blipFill>
          <a:blip r:embed="rId3"/>
          <a:stretch>
            <a:fillRect/>
          </a:stretch>
        </p:blipFill>
        <p:spPr>
          <a:xfrm>
            <a:off x="106505" y="1483299"/>
            <a:ext cx="8133394" cy="1325563"/>
          </a:xfrm>
          <a:prstGeom prst="rect">
            <a:avLst/>
          </a:prstGeom>
        </p:spPr>
      </p:pic>
      <p:cxnSp>
        <p:nvCxnSpPr>
          <p:cNvPr id="9" name="Straight Arrow Connector 8">
            <a:extLst>
              <a:ext uri="{FF2B5EF4-FFF2-40B4-BE49-F238E27FC236}">
                <a16:creationId xmlns:a16="http://schemas.microsoft.com/office/drawing/2014/main" id="{D6B773F9-9F91-B9BE-D4FC-A88FC5512C7E}"/>
              </a:ext>
            </a:extLst>
          </p:cNvPr>
          <p:cNvCxnSpPr>
            <a:cxnSpLocks/>
          </p:cNvCxnSpPr>
          <p:nvPr/>
        </p:nvCxnSpPr>
        <p:spPr>
          <a:xfrm flipH="1">
            <a:off x="4166483" y="2701636"/>
            <a:ext cx="1413435" cy="1225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381DB49-3670-560E-2BE6-605904411156}"/>
              </a:ext>
            </a:extLst>
          </p:cNvPr>
          <p:cNvCxnSpPr>
            <a:cxnSpLocks/>
          </p:cNvCxnSpPr>
          <p:nvPr/>
        </p:nvCxnSpPr>
        <p:spPr>
          <a:xfrm flipH="1">
            <a:off x="5190698" y="2723445"/>
            <a:ext cx="1413435" cy="1225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65D88A5-4FD6-BBF9-FB2B-F0CB30ECFBBE}"/>
              </a:ext>
            </a:extLst>
          </p:cNvPr>
          <p:cNvCxnSpPr>
            <a:cxnSpLocks/>
          </p:cNvCxnSpPr>
          <p:nvPr/>
        </p:nvCxnSpPr>
        <p:spPr>
          <a:xfrm flipH="1">
            <a:off x="6156960" y="2709587"/>
            <a:ext cx="1413435" cy="12254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41CEF8-5EE7-963C-F4FA-8C9D122238D9}"/>
              </a:ext>
            </a:extLst>
          </p:cNvPr>
          <p:cNvSpPr txBox="1"/>
          <p:nvPr/>
        </p:nvSpPr>
        <p:spPr>
          <a:xfrm>
            <a:off x="3675319" y="4049139"/>
            <a:ext cx="2661049" cy="461665"/>
          </a:xfrm>
          <a:prstGeom prst="rect">
            <a:avLst/>
          </a:prstGeom>
          <a:noFill/>
        </p:spPr>
        <p:txBody>
          <a:bodyPr wrap="none" rtlCol="0">
            <a:spAutoFit/>
          </a:bodyPr>
          <a:lstStyle/>
          <a:p>
            <a:r>
              <a:rPr lang="en-US" sz="2400" b="1" dirty="0"/>
              <a:t>Projection matrices</a:t>
            </a:r>
          </a:p>
        </p:txBody>
      </p:sp>
    </p:spTree>
    <p:extLst>
      <p:ext uri="{BB962C8B-B14F-4D97-AF65-F5344CB8AC3E}">
        <p14:creationId xmlns:p14="http://schemas.microsoft.com/office/powerpoint/2010/main" val="14080860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42A4E9-A5CB-5D35-E9FE-7829534453DF}"/>
              </a:ext>
            </a:extLst>
          </p:cNvPr>
          <p:cNvPicPr>
            <a:picLocks noChangeAspect="1"/>
          </p:cNvPicPr>
          <p:nvPr/>
        </p:nvPicPr>
        <p:blipFill>
          <a:blip r:embed="rId2"/>
          <a:stretch>
            <a:fillRect/>
          </a:stretch>
        </p:blipFill>
        <p:spPr>
          <a:xfrm>
            <a:off x="2342226" y="5236180"/>
            <a:ext cx="7115175" cy="1533525"/>
          </a:xfrm>
          <a:prstGeom prst="rect">
            <a:avLst/>
          </a:prstGeom>
        </p:spPr>
      </p:pic>
      <p:sp>
        <p:nvSpPr>
          <p:cNvPr id="2" name="Title 1">
            <a:extLst>
              <a:ext uri="{FF2B5EF4-FFF2-40B4-BE49-F238E27FC236}">
                <a16:creationId xmlns:a16="http://schemas.microsoft.com/office/drawing/2014/main" id="{1A02038A-DFA8-A109-118E-56A7F598EF91}"/>
              </a:ext>
            </a:extLst>
          </p:cNvPr>
          <p:cNvSpPr>
            <a:spLocks noGrp="1"/>
          </p:cNvSpPr>
          <p:nvPr>
            <p:ph type="title"/>
          </p:nvPr>
        </p:nvSpPr>
        <p:spPr/>
        <p:txBody>
          <a:bodyPr/>
          <a:lstStyle/>
          <a:p>
            <a:r>
              <a:rPr lang="en-US" dirty="0"/>
              <a:t>Single-head attention</a:t>
            </a:r>
          </a:p>
        </p:txBody>
      </p:sp>
      <p:sp>
        <p:nvSpPr>
          <p:cNvPr id="3" name="Content Placeholder 2">
            <a:extLst>
              <a:ext uri="{FF2B5EF4-FFF2-40B4-BE49-F238E27FC236}">
                <a16:creationId xmlns:a16="http://schemas.microsoft.com/office/drawing/2014/main" id="{CD67AAF7-FDCC-1D47-A7D5-8F3FAD33A504}"/>
              </a:ext>
            </a:extLst>
          </p:cNvPr>
          <p:cNvSpPr>
            <a:spLocks noGrp="1"/>
          </p:cNvSpPr>
          <p:nvPr>
            <p:ph idx="1"/>
          </p:nvPr>
        </p:nvSpPr>
        <p:spPr>
          <a:xfrm>
            <a:off x="838200" y="1731441"/>
            <a:ext cx="10515600" cy="4306769"/>
          </a:xfrm>
        </p:spPr>
        <p:txBody>
          <a:bodyPr>
            <a:normAutofit lnSpcReduction="10000"/>
          </a:bodyPr>
          <a:lstStyle/>
          <a:p>
            <a:r>
              <a:rPr lang="en-US" sz="2000" i="1" dirty="0"/>
              <a:t>Queries (Q): </a:t>
            </a:r>
            <a:r>
              <a:rPr lang="en-US" sz="2000" dirty="0"/>
              <a:t> help to focus on what you're searching for. For each element in the input sequence query vector is computed. This query vector is used to "probe" or "look up" relevant information from all other elements in the sequence (e.g. Are you an adjective ? Are you a verb ?)</a:t>
            </a:r>
          </a:p>
          <a:p>
            <a:r>
              <a:rPr lang="en-US" sz="2000" i="1" dirty="0"/>
              <a:t>Keys (K):</a:t>
            </a:r>
            <a:r>
              <a:rPr lang="en-US" sz="2000" dirty="0"/>
              <a:t> If queries are what you're searching for, keys are like the identifiers of available information. For every element in the input sequence, a key vector is computed. When a query is made, it is compared against all the keys to determine how well they match. The similarity between a query and a key indicates the relevance of the corresponding information.</a:t>
            </a:r>
          </a:p>
          <a:p>
            <a:r>
              <a:rPr lang="en-US" sz="2000" i="1" dirty="0"/>
              <a:t>Values (V):</a:t>
            </a:r>
            <a:r>
              <a:rPr lang="en-US" sz="2000" dirty="0"/>
              <a:t> Once the relevance (similarity between a query and a key) is determined, the values are the actual information content that gets retrieved and aggregated. For every element in the input sequence, a value vector is computed. When a query matches well with a key, the corresponding value is given higher weight in the weighted sum that forms the attention output. </a:t>
            </a:r>
          </a:p>
        </p:txBody>
      </p:sp>
      <p:sp>
        <p:nvSpPr>
          <p:cNvPr id="4" name="Slide Number Placeholder 3">
            <a:extLst>
              <a:ext uri="{FF2B5EF4-FFF2-40B4-BE49-F238E27FC236}">
                <a16:creationId xmlns:a16="http://schemas.microsoft.com/office/drawing/2014/main" id="{BCC115DB-1612-37C0-136E-F0B34AF019BB}"/>
              </a:ext>
            </a:extLst>
          </p:cNvPr>
          <p:cNvSpPr>
            <a:spLocks noGrp="1"/>
          </p:cNvSpPr>
          <p:nvPr>
            <p:ph type="sldNum" sz="quarter" idx="12"/>
          </p:nvPr>
        </p:nvSpPr>
        <p:spPr>
          <a:xfrm>
            <a:off x="11163300" y="5607592"/>
            <a:ext cx="1028699" cy="365125"/>
          </a:xfrm>
        </p:spPr>
        <p:txBody>
          <a:bodyPr/>
          <a:lstStyle/>
          <a:p>
            <a:fld id="{B88CEB62-5FE7-4487-9C7E-B260F7506196}" type="slidenum">
              <a:rPr lang="it-IT" smtClean="0">
                <a:solidFill>
                  <a:schemeClr val="bg1"/>
                </a:solidFill>
              </a:rPr>
              <a:pPr/>
              <a:t>116</a:t>
            </a:fld>
            <a:endParaRPr lang="it-IT">
              <a:solidFill>
                <a:schemeClr val="bg1"/>
              </a:solidFill>
            </a:endParaRPr>
          </a:p>
        </p:txBody>
      </p:sp>
    </p:spTree>
    <p:extLst>
      <p:ext uri="{BB962C8B-B14F-4D97-AF65-F5344CB8AC3E}">
        <p14:creationId xmlns:p14="http://schemas.microsoft.com/office/powerpoint/2010/main" val="21495874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78226-244F-C32C-C83C-DE0CB76E30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E612AD-6FDF-F457-4CE1-90A4D0A515EA}"/>
              </a:ext>
            </a:extLst>
          </p:cNvPr>
          <p:cNvSpPr>
            <a:spLocks noGrp="1"/>
          </p:cNvSpPr>
          <p:nvPr>
            <p:ph type="title"/>
          </p:nvPr>
        </p:nvSpPr>
        <p:spPr/>
        <p:txBody>
          <a:bodyPr/>
          <a:lstStyle/>
          <a:p>
            <a:r>
              <a:rPr lang="en-US" dirty="0"/>
              <a:t>Single-head attention</a:t>
            </a:r>
          </a:p>
        </p:txBody>
      </p:sp>
      <p:sp>
        <p:nvSpPr>
          <p:cNvPr id="3" name="Content Placeholder 2">
            <a:extLst>
              <a:ext uri="{FF2B5EF4-FFF2-40B4-BE49-F238E27FC236}">
                <a16:creationId xmlns:a16="http://schemas.microsoft.com/office/drawing/2014/main" id="{2FADFC05-5301-E722-81F9-97E5A8380F10}"/>
              </a:ext>
            </a:extLst>
          </p:cNvPr>
          <p:cNvSpPr>
            <a:spLocks noGrp="1"/>
          </p:cNvSpPr>
          <p:nvPr>
            <p:ph idx="1"/>
          </p:nvPr>
        </p:nvSpPr>
        <p:spPr>
          <a:xfrm>
            <a:off x="838200" y="1731441"/>
            <a:ext cx="10515600" cy="4306769"/>
          </a:xfrm>
        </p:spPr>
        <p:txBody>
          <a:bodyPr>
            <a:normAutofit/>
          </a:bodyPr>
          <a:lstStyle/>
          <a:p>
            <a:r>
              <a:rPr lang="en-US" sz="2800" i="1" dirty="0"/>
              <a:t>Takeaway message: single-head attention learns all the aspects (the queries, the keys, the values) from the data given.</a:t>
            </a:r>
            <a:endParaRPr lang="en-US" sz="2800" dirty="0"/>
          </a:p>
        </p:txBody>
      </p:sp>
      <p:sp>
        <p:nvSpPr>
          <p:cNvPr id="4" name="Slide Number Placeholder 3">
            <a:extLst>
              <a:ext uri="{FF2B5EF4-FFF2-40B4-BE49-F238E27FC236}">
                <a16:creationId xmlns:a16="http://schemas.microsoft.com/office/drawing/2014/main" id="{9EE4C554-B3B0-19BD-198C-0A9AB054AD29}"/>
              </a:ext>
            </a:extLst>
          </p:cNvPr>
          <p:cNvSpPr>
            <a:spLocks noGrp="1"/>
          </p:cNvSpPr>
          <p:nvPr>
            <p:ph type="sldNum" sz="quarter" idx="12"/>
          </p:nvPr>
        </p:nvSpPr>
        <p:spPr>
          <a:xfrm>
            <a:off x="11163300" y="5607592"/>
            <a:ext cx="1028699" cy="365125"/>
          </a:xfrm>
        </p:spPr>
        <p:txBody>
          <a:bodyPr/>
          <a:lstStyle/>
          <a:p>
            <a:fld id="{B88CEB62-5FE7-4487-9C7E-B260F7506196}" type="slidenum">
              <a:rPr lang="it-IT" smtClean="0">
                <a:solidFill>
                  <a:schemeClr val="bg1"/>
                </a:solidFill>
              </a:rPr>
              <a:pPr/>
              <a:t>117</a:t>
            </a:fld>
            <a:endParaRPr lang="it-IT">
              <a:solidFill>
                <a:schemeClr val="bg1"/>
              </a:solidFill>
            </a:endParaRPr>
          </a:p>
        </p:txBody>
      </p:sp>
    </p:spTree>
    <p:extLst>
      <p:ext uri="{BB962C8B-B14F-4D97-AF65-F5344CB8AC3E}">
        <p14:creationId xmlns:p14="http://schemas.microsoft.com/office/powerpoint/2010/main" val="41264991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E12EE-853C-E75F-1FF3-206A85CCB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7A211F-C7C9-0076-C946-E528CE44E74F}"/>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421F7B4F-6596-AFA1-A788-03547D40C8D4}"/>
              </a:ext>
            </a:extLst>
          </p:cNvPr>
          <p:cNvSpPr>
            <a:spLocks noGrp="1"/>
          </p:cNvSpPr>
          <p:nvPr>
            <p:ph idx="1"/>
          </p:nvPr>
        </p:nvSpPr>
        <p:spPr>
          <a:xfrm>
            <a:off x="838199" y="1825625"/>
            <a:ext cx="10648705" cy="4351338"/>
          </a:xfrm>
        </p:spPr>
        <p:txBody>
          <a:bodyPr>
            <a:normAutofit/>
          </a:bodyPr>
          <a:lstStyle/>
          <a:p>
            <a:r>
              <a:rPr lang="en-US" sz="2400" dirty="0"/>
              <a:t>It is not been invented by the authors of the transformers.</a:t>
            </a:r>
          </a:p>
          <a:p>
            <a:r>
              <a:rPr lang="en-US" sz="2400" dirty="0"/>
              <a:t>Generally speaking, self-attention catches the relationships between tokens and weight them.</a:t>
            </a:r>
          </a:p>
          <a:p>
            <a:r>
              <a:rPr lang="en-US" sz="2400" i="1" dirty="0"/>
              <a:t>Self </a:t>
            </a:r>
            <a:r>
              <a:rPr lang="en-US" sz="2400" dirty="0">
                <a:sym typeface="Wingdings" panose="05000000000000000000" pitchFamily="2" charset="2"/>
              </a:rPr>
              <a:t></a:t>
            </a:r>
            <a:r>
              <a:rPr lang="en-US" sz="2400" i="1" dirty="0">
                <a:sym typeface="Wingdings" panose="05000000000000000000" pitchFamily="2" charset="2"/>
              </a:rPr>
              <a:t> </a:t>
            </a:r>
            <a:r>
              <a:rPr lang="en-US" sz="2400" dirty="0"/>
              <a:t>it is the attention between the words of the sentences with the words of the same sentence.</a:t>
            </a:r>
          </a:p>
        </p:txBody>
      </p:sp>
      <p:sp>
        <p:nvSpPr>
          <p:cNvPr id="4" name="Slide Number Placeholder 3">
            <a:extLst>
              <a:ext uri="{FF2B5EF4-FFF2-40B4-BE49-F238E27FC236}">
                <a16:creationId xmlns:a16="http://schemas.microsoft.com/office/drawing/2014/main" id="{6F1E40AC-923D-F6EB-C2BF-E7D55A1D9F8E}"/>
              </a:ext>
            </a:extLst>
          </p:cNvPr>
          <p:cNvSpPr>
            <a:spLocks noGrp="1"/>
          </p:cNvSpPr>
          <p:nvPr>
            <p:ph type="sldNum" sz="quarter" idx="12"/>
          </p:nvPr>
        </p:nvSpPr>
        <p:spPr>
          <a:xfrm>
            <a:off x="10772775" y="5607592"/>
            <a:ext cx="1419224" cy="365125"/>
          </a:xfrm>
        </p:spPr>
        <p:txBody>
          <a:bodyPr/>
          <a:lstStyle/>
          <a:p>
            <a:fld id="{B88CEB62-5FE7-4487-9C7E-B260F7506196}" type="slidenum">
              <a:rPr lang="it-IT" smtClean="0">
                <a:solidFill>
                  <a:schemeClr val="bg1"/>
                </a:solidFill>
              </a:rPr>
              <a:pPr/>
              <a:t>118</a:t>
            </a:fld>
            <a:endParaRPr lang="it-IT" dirty="0">
              <a:solidFill>
                <a:schemeClr val="bg1"/>
              </a:solidFill>
            </a:endParaRPr>
          </a:p>
        </p:txBody>
      </p:sp>
    </p:spTree>
    <p:extLst>
      <p:ext uri="{BB962C8B-B14F-4D97-AF65-F5344CB8AC3E}">
        <p14:creationId xmlns:p14="http://schemas.microsoft.com/office/powerpoint/2010/main" val="5311871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812E7-BCF3-6654-C171-4554DEAE9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9D0063-69C3-8AB6-A70A-B3EC148F751A}"/>
              </a:ext>
            </a:extLst>
          </p:cNvPr>
          <p:cNvSpPr>
            <a:spLocks noGrp="1"/>
          </p:cNvSpPr>
          <p:nvPr>
            <p:ph type="title"/>
          </p:nvPr>
        </p:nvSpPr>
        <p:spPr/>
        <p:txBody>
          <a:bodyPr/>
          <a:lstStyle/>
          <a:p>
            <a:r>
              <a:rPr lang="en-US" dirty="0"/>
              <a:t>Cross-attention vs self-attention</a:t>
            </a:r>
          </a:p>
        </p:txBody>
      </p:sp>
      <p:sp>
        <p:nvSpPr>
          <p:cNvPr id="3" name="Content Placeholder 2">
            <a:extLst>
              <a:ext uri="{FF2B5EF4-FFF2-40B4-BE49-F238E27FC236}">
                <a16:creationId xmlns:a16="http://schemas.microsoft.com/office/drawing/2014/main" id="{12F2A188-2452-BAEF-555A-795006CB27C1}"/>
              </a:ext>
            </a:extLst>
          </p:cNvPr>
          <p:cNvSpPr>
            <a:spLocks noGrp="1"/>
          </p:cNvSpPr>
          <p:nvPr>
            <p:ph idx="1"/>
          </p:nvPr>
        </p:nvSpPr>
        <p:spPr>
          <a:xfrm>
            <a:off x="838199" y="1825625"/>
            <a:ext cx="10648705" cy="4351338"/>
          </a:xfrm>
        </p:spPr>
        <p:txBody>
          <a:bodyPr>
            <a:normAutofit/>
          </a:bodyPr>
          <a:lstStyle/>
          <a:p>
            <a:r>
              <a:rPr lang="en-US" sz="2400" i="1" dirty="0"/>
              <a:t>Self-attention:</a:t>
            </a:r>
            <a:r>
              <a:rPr lang="en-US" sz="2400" dirty="0"/>
              <a:t> </a:t>
            </a:r>
            <a:r>
              <a:rPr lang="en-US" sz="2400" i="1" dirty="0"/>
              <a:t>Queries (Q)</a:t>
            </a:r>
            <a:r>
              <a:rPr lang="en-US" sz="2400" dirty="0"/>
              <a:t> come from the sequence itself. In self-attention, each element in a single sequence (e.g., a word in a sentence) generates its own Query, Key, and Value.</a:t>
            </a:r>
          </a:p>
          <a:p>
            <a:r>
              <a:rPr lang="en-US" sz="2400" i="1" dirty="0"/>
              <a:t>Encoder-Decoder Attention (Cross-Attention):</a:t>
            </a:r>
            <a:r>
              <a:rPr lang="en-US" sz="2400" dirty="0"/>
              <a:t> queries come from the </a:t>
            </a:r>
            <a:r>
              <a:rPr lang="en-US" sz="2400" i="1" dirty="0"/>
              <a:t>target sequence</a:t>
            </a:r>
            <a:r>
              <a:rPr lang="en-US" sz="2400" dirty="0"/>
              <a:t> (e.g. translation task), while Keys and Values come from the source sequence. The Keys and Values are derived from the encoded source sequence (e.g., the original sentence in the source language) </a:t>
            </a:r>
            <a:r>
              <a:rPr lang="en-US" sz="2400" dirty="0">
                <a:sym typeface="Wingdings" panose="05000000000000000000" pitchFamily="2" charset="2"/>
              </a:rPr>
              <a:t> </a:t>
            </a:r>
            <a:r>
              <a:rPr lang="en-US" sz="2400" i="1" dirty="0">
                <a:sym typeface="Wingdings" panose="05000000000000000000" pitchFamily="2" charset="2"/>
              </a:rPr>
              <a:t>t</a:t>
            </a:r>
            <a:r>
              <a:rPr lang="en-US" sz="2400" i="1" dirty="0"/>
              <a:t>his allows the decoder to "attend" to the most relevant parts of the input (source) sequence when generating each part of the output (target) sequence</a:t>
            </a:r>
            <a:r>
              <a:rPr lang="en-US" sz="2400" dirty="0"/>
              <a:t>.</a:t>
            </a:r>
          </a:p>
        </p:txBody>
      </p:sp>
      <p:sp>
        <p:nvSpPr>
          <p:cNvPr id="4" name="Slide Number Placeholder 3">
            <a:extLst>
              <a:ext uri="{FF2B5EF4-FFF2-40B4-BE49-F238E27FC236}">
                <a16:creationId xmlns:a16="http://schemas.microsoft.com/office/drawing/2014/main" id="{2A024265-D27B-1644-2D36-8F24FD90A05F}"/>
              </a:ext>
            </a:extLst>
          </p:cNvPr>
          <p:cNvSpPr>
            <a:spLocks noGrp="1"/>
          </p:cNvSpPr>
          <p:nvPr>
            <p:ph type="sldNum" sz="quarter" idx="12"/>
          </p:nvPr>
        </p:nvSpPr>
        <p:spPr>
          <a:xfrm>
            <a:off x="10086975" y="5607592"/>
            <a:ext cx="2105024" cy="365125"/>
          </a:xfrm>
        </p:spPr>
        <p:txBody>
          <a:bodyPr/>
          <a:lstStyle/>
          <a:p>
            <a:fld id="{B88CEB62-5FE7-4487-9C7E-B260F7506196}" type="slidenum">
              <a:rPr lang="it-IT" smtClean="0">
                <a:solidFill>
                  <a:schemeClr val="bg1"/>
                </a:solidFill>
              </a:rPr>
              <a:pPr/>
              <a:t>119</a:t>
            </a:fld>
            <a:endParaRPr lang="it-IT" dirty="0">
              <a:solidFill>
                <a:schemeClr val="bg1"/>
              </a:solidFill>
            </a:endParaRPr>
          </a:p>
        </p:txBody>
      </p:sp>
    </p:spTree>
    <p:extLst>
      <p:ext uri="{BB962C8B-B14F-4D97-AF65-F5344CB8AC3E}">
        <p14:creationId xmlns:p14="http://schemas.microsoft.com/office/powerpoint/2010/main" val="2451518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F6901C-371D-44C4-801B-1E5C8BD0B6E1}"/>
              </a:ext>
            </a:extLst>
          </p:cNvPr>
          <p:cNvSpPr>
            <a:spLocks noGrp="1"/>
          </p:cNvSpPr>
          <p:nvPr>
            <p:ph type="title"/>
          </p:nvPr>
        </p:nvSpPr>
        <p:spPr/>
        <p:txBody>
          <a:bodyPr/>
          <a:lstStyle/>
          <a:p>
            <a:r>
              <a:rPr lang="en-US" dirty="0"/>
              <a:t>Deep Learning</a:t>
            </a:r>
          </a:p>
        </p:txBody>
      </p:sp>
      <p:sp>
        <p:nvSpPr>
          <p:cNvPr id="4" name="Slide Number Placeholder 3">
            <a:extLst>
              <a:ext uri="{FF2B5EF4-FFF2-40B4-BE49-F238E27FC236}">
                <a16:creationId xmlns:a16="http://schemas.microsoft.com/office/drawing/2014/main" id="{ADA56E82-0902-4F34-9139-271BC1A018C9}"/>
              </a:ext>
            </a:extLst>
          </p:cNvPr>
          <p:cNvSpPr>
            <a:spLocks noGrp="1"/>
          </p:cNvSpPr>
          <p:nvPr>
            <p:ph type="sldNum" sz="quarter" idx="12"/>
          </p:nvPr>
        </p:nvSpPr>
        <p:spPr/>
        <p:txBody>
          <a:bodyPr/>
          <a:lstStyle/>
          <a:p>
            <a:fld id="{6E2D2B3B-882E-40F3-A32F-6DD516915044}" type="slidenum">
              <a:rPr lang="en-US" smtClean="0"/>
              <a:pPr/>
              <a:t>12</a:t>
            </a:fld>
            <a:endParaRPr lang="en-US" dirty="0"/>
          </a:p>
        </p:txBody>
      </p:sp>
      <p:grpSp>
        <p:nvGrpSpPr>
          <p:cNvPr id="6" name="Gruppo 1">
            <a:extLst>
              <a:ext uri="{FF2B5EF4-FFF2-40B4-BE49-F238E27FC236}">
                <a16:creationId xmlns:a16="http://schemas.microsoft.com/office/drawing/2014/main" id="{F8997DA8-6358-46E8-B19D-E72D017C8855}"/>
              </a:ext>
            </a:extLst>
          </p:cNvPr>
          <p:cNvGrpSpPr/>
          <p:nvPr/>
        </p:nvGrpSpPr>
        <p:grpSpPr>
          <a:xfrm>
            <a:off x="2188084" y="1527047"/>
            <a:ext cx="7815833" cy="4426458"/>
            <a:chOff x="664463" y="1527047"/>
            <a:chExt cx="7815833" cy="4426458"/>
          </a:xfrm>
        </p:grpSpPr>
        <p:sp>
          <p:nvSpPr>
            <p:cNvPr id="7" name="object 5">
              <a:extLst>
                <a:ext uri="{FF2B5EF4-FFF2-40B4-BE49-F238E27FC236}">
                  <a16:creationId xmlns:a16="http://schemas.microsoft.com/office/drawing/2014/main" id="{FDBBBE6C-25A0-459F-8AF9-8B6820D3293E}"/>
                </a:ext>
              </a:extLst>
            </p:cNvPr>
            <p:cNvSpPr/>
            <p:nvPr/>
          </p:nvSpPr>
          <p:spPr>
            <a:xfrm>
              <a:off x="664463" y="1527047"/>
              <a:ext cx="7815833" cy="1405889"/>
            </a:xfrm>
            <a:prstGeom prst="rect">
              <a:avLst/>
            </a:prstGeom>
            <a:blipFill>
              <a:blip r:embed="rId2"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DB4BCE54-A8B2-4C62-9ABC-577B02AA5238}"/>
                </a:ext>
              </a:extLst>
            </p:cNvPr>
            <p:cNvSpPr/>
            <p:nvPr/>
          </p:nvSpPr>
          <p:spPr>
            <a:xfrm>
              <a:off x="1981200" y="1559052"/>
              <a:ext cx="6445250" cy="1295400"/>
            </a:xfrm>
            <a:custGeom>
              <a:avLst/>
              <a:gdLst/>
              <a:ahLst/>
              <a:cxnLst/>
              <a:rect l="l" t="t" r="r" b="b"/>
              <a:pathLst>
                <a:path w="6445250" h="1295400">
                  <a:moveTo>
                    <a:pt x="0" y="1295400"/>
                  </a:moveTo>
                  <a:lnTo>
                    <a:pt x="6444996" y="1295400"/>
                  </a:lnTo>
                  <a:lnTo>
                    <a:pt x="6444996" y="0"/>
                  </a:lnTo>
                  <a:lnTo>
                    <a:pt x="0" y="0"/>
                  </a:lnTo>
                  <a:lnTo>
                    <a:pt x="0" y="1295400"/>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BAD340ED-9EA9-4E72-AF6A-F75DFBB66A80}"/>
                </a:ext>
              </a:extLst>
            </p:cNvPr>
            <p:cNvSpPr/>
            <p:nvPr/>
          </p:nvSpPr>
          <p:spPr>
            <a:xfrm>
              <a:off x="720851" y="1559052"/>
              <a:ext cx="7705725" cy="1295400"/>
            </a:xfrm>
            <a:custGeom>
              <a:avLst/>
              <a:gdLst/>
              <a:ahLst/>
              <a:cxnLst/>
              <a:rect l="l" t="t" r="r" b="b"/>
              <a:pathLst>
                <a:path w="7705725" h="1295400">
                  <a:moveTo>
                    <a:pt x="0" y="1295400"/>
                  </a:moveTo>
                  <a:lnTo>
                    <a:pt x="7705344" y="1295400"/>
                  </a:lnTo>
                  <a:lnTo>
                    <a:pt x="7705344" y="0"/>
                  </a:lnTo>
                  <a:lnTo>
                    <a:pt x="0" y="0"/>
                  </a:lnTo>
                  <a:lnTo>
                    <a:pt x="0" y="1295400"/>
                  </a:lnTo>
                  <a:close/>
                </a:path>
              </a:pathLst>
            </a:custGeom>
            <a:ln w="3175">
              <a:solidFill>
                <a:srgbClr val="D9D9D9"/>
              </a:solidFill>
            </a:ln>
          </p:spPr>
          <p:txBody>
            <a:bodyPr wrap="square" lIns="0" tIns="0" rIns="0" bIns="0" rtlCol="0"/>
            <a:lstStyle/>
            <a:p>
              <a:endParaRPr/>
            </a:p>
          </p:txBody>
        </p:sp>
        <p:sp>
          <p:nvSpPr>
            <p:cNvPr id="10" name="object 8">
              <a:extLst>
                <a:ext uri="{FF2B5EF4-FFF2-40B4-BE49-F238E27FC236}">
                  <a16:creationId xmlns:a16="http://schemas.microsoft.com/office/drawing/2014/main" id="{E09AF760-A030-489A-B001-50BD5F37EBB4}"/>
                </a:ext>
              </a:extLst>
            </p:cNvPr>
            <p:cNvSpPr txBox="1"/>
            <p:nvPr/>
          </p:nvSpPr>
          <p:spPr>
            <a:xfrm>
              <a:off x="1981200" y="1937385"/>
              <a:ext cx="6443980" cy="514350"/>
            </a:xfrm>
            <a:prstGeom prst="rect">
              <a:avLst/>
            </a:prstGeom>
          </p:spPr>
          <p:txBody>
            <a:bodyPr vert="horz" wrap="square" lIns="0" tIns="13335" rIns="0" bIns="0" rtlCol="0">
              <a:spAutoFit/>
            </a:bodyPr>
            <a:lstStyle/>
            <a:p>
              <a:pPr marL="191135" marR="627380">
                <a:lnSpc>
                  <a:spcPct val="100000"/>
                </a:lnSpc>
                <a:spcBef>
                  <a:spcPts val="105"/>
                </a:spcBef>
              </a:pPr>
              <a:r>
                <a:rPr sz="1600" spc="-5" dirty="0">
                  <a:solidFill>
                    <a:schemeClr val="tx2"/>
                  </a:solidFill>
                  <a:latin typeface="Arial"/>
                  <a:cs typeface="Arial"/>
                </a:rPr>
                <a:t>Part</a:t>
              </a:r>
              <a:r>
                <a:rPr sz="1600" spc="-40" dirty="0">
                  <a:solidFill>
                    <a:schemeClr val="tx2"/>
                  </a:solidFill>
                  <a:latin typeface="Arial"/>
                  <a:cs typeface="Arial"/>
                </a:rPr>
                <a:t> </a:t>
              </a:r>
              <a:r>
                <a:rPr sz="1600" spc="35" dirty="0">
                  <a:solidFill>
                    <a:schemeClr val="tx2"/>
                  </a:solidFill>
                  <a:latin typeface="Arial"/>
                  <a:cs typeface="Arial"/>
                </a:rPr>
                <a:t>of</a:t>
              </a:r>
              <a:r>
                <a:rPr sz="1600" spc="-60" dirty="0">
                  <a:solidFill>
                    <a:schemeClr val="tx2"/>
                  </a:solidFill>
                  <a:latin typeface="Arial"/>
                  <a:cs typeface="Arial"/>
                </a:rPr>
                <a:t> </a:t>
              </a:r>
              <a:r>
                <a:rPr sz="1600" dirty="0">
                  <a:solidFill>
                    <a:schemeClr val="tx2"/>
                  </a:solidFill>
                  <a:latin typeface="Arial"/>
                  <a:cs typeface="Arial"/>
                </a:rPr>
                <a:t>the</a:t>
              </a:r>
              <a:r>
                <a:rPr sz="1600" spc="-75" dirty="0">
                  <a:solidFill>
                    <a:schemeClr val="tx2"/>
                  </a:solidFill>
                  <a:latin typeface="Arial"/>
                  <a:cs typeface="Arial"/>
                </a:rPr>
                <a:t> </a:t>
              </a:r>
              <a:r>
                <a:rPr sz="1600" spc="5" dirty="0">
                  <a:solidFill>
                    <a:schemeClr val="tx2"/>
                  </a:solidFill>
                  <a:latin typeface="Arial"/>
                  <a:cs typeface="Arial"/>
                </a:rPr>
                <a:t>machine</a:t>
              </a:r>
              <a:r>
                <a:rPr sz="1600" spc="-75" dirty="0">
                  <a:solidFill>
                    <a:schemeClr val="tx2"/>
                  </a:solidFill>
                  <a:latin typeface="Arial"/>
                  <a:cs typeface="Arial"/>
                </a:rPr>
                <a:t> </a:t>
              </a:r>
              <a:r>
                <a:rPr sz="1600" spc="-10" dirty="0">
                  <a:solidFill>
                    <a:schemeClr val="tx2"/>
                  </a:solidFill>
                  <a:latin typeface="Arial"/>
                  <a:cs typeface="Arial"/>
                </a:rPr>
                <a:t>learning</a:t>
              </a:r>
              <a:r>
                <a:rPr sz="1600" spc="-70" dirty="0">
                  <a:solidFill>
                    <a:srgbClr val="F57B00"/>
                  </a:solidFill>
                  <a:latin typeface="Arial"/>
                  <a:cs typeface="Arial"/>
                </a:rPr>
                <a:t> </a:t>
              </a:r>
              <a:r>
                <a:rPr sz="1600" spc="5" dirty="0">
                  <a:solidFill>
                    <a:srgbClr val="434343"/>
                  </a:solidFill>
                  <a:latin typeface="Arial"/>
                  <a:cs typeface="Arial"/>
                </a:rPr>
                <a:t>field</a:t>
              </a:r>
              <a:r>
                <a:rPr sz="1600" spc="-90" dirty="0">
                  <a:solidFill>
                    <a:srgbClr val="434343"/>
                  </a:solidFill>
                  <a:latin typeface="Arial"/>
                  <a:cs typeface="Arial"/>
                </a:rPr>
                <a:t> </a:t>
              </a:r>
              <a:r>
                <a:rPr sz="1600" spc="35" dirty="0">
                  <a:solidFill>
                    <a:srgbClr val="434343"/>
                  </a:solidFill>
                  <a:latin typeface="Arial"/>
                  <a:cs typeface="Arial"/>
                </a:rPr>
                <a:t>of</a:t>
              </a:r>
              <a:r>
                <a:rPr sz="1600" spc="-65" dirty="0">
                  <a:solidFill>
                    <a:srgbClr val="434343"/>
                  </a:solidFill>
                  <a:latin typeface="Arial"/>
                  <a:cs typeface="Arial"/>
                </a:rPr>
                <a:t> </a:t>
              </a:r>
              <a:r>
                <a:rPr sz="1600" spc="-10" dirty="0">
                  <a:solidFill>
                    <a:srgbClr val="434343"/>
                  </a:solidFill>
                  <a:latin typeface="Arial"/>
                  <a:cs typeface="Arial"/>
                </a:rPr>
                <a:t>learning</a:t>
              </a:r>
              <a:r>
                <a:rPr sz="1600" spc="-65" dirty="0">
                  <a:solidFill>
                    <a:srgbClr val="434343"/>
                  </a:solidFill>
                  <a:latin typeface="Arial"/>
                  <a:cs typeface="Arial"/>
                </a:rPr>
                <a:t> </a:t>
              </a:r>
              <a:r>
                <a:rPr sz="1600" dirty="0">
                  <a:solidFill>
                    <a:srgbClr val="434343"/>
                  </a:solidFill>
                  <a:latin typeface="Arial"/>
                  <a:cs typeface="Arial"/>
                </a:rPr>
                <a:t>representations</a:t>
              </a:r>
              <a:r>
                <a:rPr sz="1600" spc="-114" dirty="0">
                  <a:solidFill>
                    <a:srgbClr val="434343"/>
                  </a:solidFill>
                  <a:latin typeface="Arial"/>
                  <a:cs typeface="Arial"/>
                </a:rPr>
                <a:t> </a:t>
              </a:r>
              <a:r>
                <a:rPr sz="1600" spc="35" dirty="0">
                  <a:solidFill>
                    <a:srgbClr val="434343"/>
                  </a:solidFill>
                  <a:latin typeface="Arial"/>
                  <a:cs typeface="Arial"/>
                </a:rPr>
                <a:t>of  </a:t>
              </a:r>
              <a:r>
                <a:rPr sz="1600" spc="-10" dirty="0">
                  <a:solidFill>
                    <a:srgbClr val="434343"/>
                  </a:solidFill>
                  <a:latin typeface="Arial"/>
                  <a:cs typeface="Arial"/>
                </a:rPr>
                <a:t>data.</a:t>
              </a:r>
              <a:r>
                <a:rPr sz="1600" spc="-40" dirty="0">
                  <a:solidFill>
                    <a:srgbClr val="434343"/>
                  </a:solidFill>
                  <a:latin typeface="Arial"/>
                  <a:cs typeface="Arial"/>
                </a:rPr>
                <a:t> </a:t>
              </a:r>
              <a:r>
                <a:rPr sz="1600" spc="-15" dirty="0">
                  <a:solidFill>
                    <a:srgbClr val="434343"/>
                  </a:solidFill>
                  <a:latin typeface="Arial"/>
                  <a:cs typeface="Arial"/>
                </a:rPr>
                <a:t>Exceptional</a:t>
              </a:r>
              <a:r>
                <a:rPr sz="1600" spc="-105" dirty="0">
                  <a:solidFill>
                    <a:srgbClr val="434343"/>
                  </a:solidFill>
                  <a:latin typeface="Arial"/>
                  <a:cs typeface="Arial"/>
                </a:rPr>
                <a:t> </a:t>
              </a:r>
              <a:r>
                <a:rPr sz="1600" spc="10" dirty="0">
                  <a:solidFill>
                    <a:srgbClr val="434343"/>
                  </a:solidFill>
                  <a:latin typeface="Arial"/>
                  <a:cs typeface="Arial"/>
                </a:rPr>
                <a:t>effective</a:t>
              </a:r>
              <a:r>
                <a:rPr sz="1600" spc="-100" dirty="0">
                  <a:solidFill>
                    <a:srgbClr val="434343"/>
                  </a:solidFill>
                  <a:latin typeface="Arial"/>
                  <a:cs typeface="Arial"/>
                </a:rPr>
                <a:t> </a:t>
              </a:r>
              <a:r>
                <a:rPr sz="1600" spc="30" dirty="0">
                  <a:solidFill>
                    <a:srgbClr val="434343"/>
                  </a:solidFill>
                  <a:latin typeface="Arial"/>
                  <a:cs typeface="Arial"/>
                </a:rPr>
                <a:t>at</a:t>
              </a:r>
              <a:r>
                <a:rPr sz="1600" spc="-70" dirty="0">
                  <a:solidFill>
                    <a:srgbClr val="434343"/>
                  </a:solidFill>
                  <a:latin typeface="Arial"/>
                  <a:cs typeface="Arial"/>
                </a:rPr>
                <a:t> </a:t>
              </a:r>
              <a:r>
                <a:rPr sz="1600" spc="-10" dirty="0">
                  <a:solidFill>
                    <a:srgbClr val="434343"/>
                  </a:solidFill>
                  <a:latin typeface="Arial"/>
                  <a:cs typeface="Arial"/>
                </a:rPr>
                <a:t>learning</a:t>
              </a:r>
              <a:r>
                <a:rPr sz="1600" spc="-60" dirty="0">
                  <a:solidFill>
                    <a:srgbClr val="434343"/>
                  </a:solidFill>
                  <a:latin typeface="Arial"/>
                  <a:cs typeface="Arial"/>
                </a:rPr>
                <a:t> </a:t>
              </a:r>
              <a:r>
                <a:rPr sz="1600" dirty="0">
                  <a:solidFill>
                    <a:srgbClr val="434343"/>
                  </a:solidFill>
                  <a:latin typeface="Arial"/>
                  <a:cs typeface="Arial"/>
                </a:rPr>
                <a:t>patterns.</a:t>
              </a:r>
              <a:endParaRPr sz="1600" dirty="0">
                <a:latin typeface="Arial"/>
                <a:cs typeface="Arial"/>
              </a:endParaRPr>
            </a:p>
          </p:txBody>
        </p:sp>
        <p:sp>
          <p:nvSpPr>
            <p:cNvPr id="11" name="object 9">
              <a:extLst>
                <a:ext uri="{FF2B5EF4-FFF2-40B4-BE49-F238E27FC236}">
                  <a16:creationId xmlns:a16="http://schemas.microsoft.com/office/drawing/2014/main" id="{68CCCF05-666A-42B9-ACFD-22DB3370F1D6}"/>
                </a:ext>
              </a:extLst>
            </p:cNvPr>
            <p:cNvSpPr/>
            <p:nvPr/>
          </p:nvSpPr>
          <p:spPr>
            <a:xfrm>
              <a:off x="1030224" y="1866595"/>
              <a:ext cx="1219809" cy="640384"/>
            </a:xfrm>
            <a:prstGeom prst="rect">
              <a:avLst/>
            </a:prstGeom>
            <a:blipFill>
              <a:blip r:embed="rId3"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9A2DD53A-CC64-4DF1-96FE-8FCF4D4DE2AE}"/>
                </a:ext>
              </a:extLst>
            </p:cNvPr>
            <p:cNvSpPr/>
            <p:nvPr/>
          </p:nvSpPr>
          <p:spPr>
            <a:xfrm>
              <a:off x="664463" y="3029711"/>
              <a:ext cx="7815833" cy="1405889"/>
            </a:xfrm>
            <a:prstGeom prst="rect">
              <a:avLst/>
            </a:prstGeom>
            <a:blipFill>
              <a:blip r:embed="rId2" cstate="print"/>
              <a:stretch>
                <a:fillRect/>
              </a:stretch>
            </a:blipFill>
          </p:spPr>
          <p:txBody>
            <a:bodyPr wrap="square" lIns="0" tIns="0" rIns="0" bIns="0" rtlCol="0"/>
            <a:lstStyle/>
            <a:p>
              <a:endParaRPr/>
            </a:p>
          </p:txBody>
        </p:sp>
        <p:sp>
          <p:nvSpPr>
            <p:cNvPr id="13" name="object 11">
              <a:extLst>
                <a:ext uri="{FF2B5EF4-FFF2-40B4-BE49-F238E27FC236}">
                  <a16:creationId xmlns:a16="http://schemas.microsoft.com/office/drawing/2014/main" id="{AF3CBDDE-2113-4A4D-A71F-0B2BCFF3923F}"/>
                </a:ext>
              </a:extLst>
            </p:cNvPr>
            <p:cNvSpPr/>
            <p:nvPr/>
          </p:nvSpPr>
          <p:spPr>
            <a:xfrm>
              <a:off x="1981200" y="3061716"/>
              <a:ext cx="6445250" cy="1295400"/>
            </a:xfrm>
            <a:custGeom>
              <a:avLst/>
              <a:gdLst/>
              <a:ahLst/>
              <a:cxnLst/>
              <a:rect l="l" t="t" r="r" b="b"/>
              <a:pathLst>
                <a:path w="6445250" h="1295400">
                  <a:moveTo>
                    <a:pt x="0" y="1295399"/>
                  </a:moveTo>
                  <a:lnTo>
                    <a:pt x="6444996" y="1295399"/>
                  </a:lnTo>
                  <a:lnTo>
                    <a:pt x="6444996" y="0"/>
                  </a:lnTo>
                  <a:lnTo>
                    <a:pt x="0" y="0"/>
                  </a:lnTo>
                  <a:lnTo>
                    <a:pt x="0" y="1295399"/>
                  </a:lnTo>
                  <a:close/>
                </a:path>
              </a:pathLst>
            </a:custGeom>
            <a:solidFill>
              <a:srgbClr val="FFFFFF"/>
            </a:solidFill>
          </p:spPr>
          <p:txBody>
            <a:bodyPr wrap="square" lIns="0" tIns="0" rIns="0" bIns="0" rtlCol="0"/>
            <a:lstStyle/>
            <a:p>
              <a:endParaRPr/>
            </a:p>
          </p:txBody>
        </p:sp>
        <p:sp>
          <p:nvSpPr>
            <p:cNvPr id="14" name="object 12">
              <a:extLst>
                <a:ext uri="{FF2B5EF4-FFF2-40B4-BE49-F238E27FC236}">
                  <a16:creationId xmlns:a16="http://schemas.microsoft.com/office/drawing/2014/main" id="{2CF314F2-3E61-43BA-98E2-E6BBFB675EC3}"/>
                </a:ext>
              </a:extLst>
            </p:cNvPr>
            <p:cNvSpPr/>
            <p:nvPr/>
          </p:nvSpPr>
          <p:spPr>
            <a:xfrm>
              <a:off x="720851" y="3061716"/>
              <a:ext cx="7705725" cy="1295400"/>
            </a:xfrm>
            <a:custGeom>
              <a:avLst/>
              <a:gdLst/>
              <a:ahLst/>
              <a:cxnLst/>
              <a:rect l="l" t="t" r="r" b="b"/>
              <a:pathLst>
                <a:path w="7705725" h="1295400">
                  <a:moveTo>
                    <a:pt x="0" y="1295399"/>
                  </a:moveTo>
                  <a:lnTo>
                    <a:pt x="7705344" y="1295399"/>
                  </a:lnTo>
                  <a:lnTo>
                    <a:pt x="7705344" y="0"/>
                  </a:lnTo>
                  <a:lnTo>
                    <a:pt x="0" y="0"/>
                  </a:lnTo>
                  <a:lnTo>
                    <a:pt x="0" y="1295399"/>
                  </a:lnTo>
                  <a:close/>
                </a:path>
              </a:pathLst>
            </a:custGeom>
            <a:ln w="3175">
              <a:solidFill>
                <a:srgbClr val="D9D9D9"/>
              </a:solidFill>
            </a:ln>
          </p:spPr>
          <p:txBody>
            <a:bodyPr wrap="square" lIns="0" tIns="0" rIns="0" bIns="0" rtlCol="0"/>
            <a:lstStyle/>
            <a:p>
              <a:endParaRPr/>
            </a:p>
          </p:txBody>
        </p:sp>
        <p:sp>
          <p:nvSpPr>
            <p:cNvPr id="15" name="object 13">
              <a:extLst>
                <a:ext uri="{FF2B5EF4-FFF2-40B4-BE49-F238E27FC236}">
                  <a16:creationId xmlns:a16="http://schemas.microsoft.com/office/drawing/2014/main" id="{C6FED629-5D92-4860-8B69-C6BB9171AE65}"/>
                </a:ext>
              </a:extLst>
            </p:cNvPr>
            <p:cNvSpPr txBox="1"/>
            <p:nvPr/>
          </p:nvSpPr>
          <p:spPr>
            <a:xfrm>
              <a:off x="1981200" y="3321558"/>
              <a:ext cx="6443980" cy="758825"/>
            </a:xfrm>
            <a:prstGeom prst="rect">
              <a:avLst/>
            </a:prstGeom>
          </p:spPr>
          <p:txBody>
            <a:bodyPr vert="horz" wrap="square" lIns="0" tIns="13335" rIns="0" bIns="0" rtlCol="0">
              <a:spAutoFit/>
            </a:bodyPr>
            <a:lstStyle/>
            <a:p>
              <a:pPr marL="191135" marR="177800">
                <a:lnSpc>
                  <a:spcPct val="100000"/>
                </a:lnSpc>
                <a:spcBef>
                  <a:spcPts val="105"/>
                </a:spcBef>
              </a:pPr>
              <a:r>
                <a:rPr sz="1600" spc="-5" dirty="0">
                  <a:solidFill>
                    <a:srgbClr val="434343"/>
                  </a:solidFill>
                  <a:latin typeface="Arial"/>
                  <a:cs typeface="Arial"/>
                </a:rPr>
                <a:t>Utilizes</a:t>
              </a:r>
              <a:r>
                <a:rPr sz="1600" spc="-70" dirty="0">
                  <a:solidFill>
                    <a:srgbClr val="434343"/>
                  </a:solidFill>
                  <a:latin typeface="Arial"/>
                  <a:cs typeface="Arial"/>
                </a:rPr>
                <a:t> </a:t>
              </a:r>
              <a:r>
                <a:rPr sz="1600" spc="-10" dirty="0">
                  <a:solidFill>
                    <a:srgbClr val="434343"/>
                  </a:solidFill>
                  <a:latin typeface="Arial"/>
                  <a:cs typeface="Arial"/>
                </a:rPr>
                <a:t>learning</a:t>
              </a:r>
              <a:r>
                <a:rPr sz="1600" spc="-95" dirty="0">
                  <a:solidFill>
                    <a:srgbClr val="434343"/>
                  </a:solidFill>
                  <a:latin typeface="Arial"/>
                  <a:cs typeface="Arial"/>
                </a:rPr>
                <a:t> </a:t>
              </a:r>
              <a:r>
                <a:rPr sz="1600" spc="15" dirty="0">
                  <a:solidFill>
                    <a:srgbClr val="434343"/>
                  </a:solidFill>
                  <a:latin typeface="Arial"/>
                  <a:cs typeface="Arial"/>
                </a:rPr>
                <a:t>algorithms</a:t>
              </a:r>
              <a:r>
                <a:rPr sz="1600" spc="-55" dirty="0">
                  <a:solidFill>
                    <a:srgbClr val="434343"/>
                  </a:solidFill>
                  <a:latin typeface="Arial"/>
                  <a:cs typeface="Arial"/>
                </a:rPr>
                <a:t> </a:t>
              </a:r>
              <a:r>
                <a:rPr sz="1600" spc="30" dirty="0">
                  <a:solidFill>
                    <a:srgbClr val="434343"/>
                  </a:solidFill>
                  <a:latin typeface="Arial"/>
                  <a:cs typeface="Arial"/>
                </a:rPr>
                <a:t>that</a:t>
              </a:r>
              <a:r>
                <a:rPr sz="1600" spc="-45" dirty="0">
                  <a:solidFill>
                    <a:srgbClr val="434343"/>
                  </a:solidFill>
                  <a:latin typeface="Arial"/>
                  <a:cs typeface="Arial"/>
                </a:rPr>
                <a:t> </a:t>
              </a:r>
              <a:r>
                <a:rPr sz="1600" spc="-20" dirty="0">
                  <a:solidFill>
                    <a:srgbClr val="434343"/>
                  </a:solidFill>
                  <a:latin typeface="Arial"/>
                  <a:cs typeface="Arial"/>
                </a:rPr>
                <a:t>derive</a:t>
              </a:r>
              <a:r>
                <a:rPr sz="1600" spc="-75" dirty="0">
                  <a:solidFill>
                    <a:srgbClr val="434343"/>
                  </a:solidFill>
                  <a:latin typeface="Arial"/>
                  <a:cs typeface="Arial"/>
                </a:rPr>
                <a:t> </a:t>
              </a:r>
              <a:r>
                <a:rPr sz="1600" dirty="0">
                  <a:solidFill>
                    <a:srgbClr val="434343"/>
                  </a:solidFill>
                  <a:latin typeface="Arial"/>
                  <a:cs typeface="Arial"/>
                </a:rPr>
                <a:t>meaning</a:t>
              </a:r>
              <a:r>
                <a:rPr sz="1600" spc="-95" dirty="0">
                  <a:solidFill>
                    <a:srgbClr val="434343"/>
                  </a:solidFill>
                  <a:latin typeface="Arial"/>
                  <a:cs typeface="Arial"/>
                </a:rPr>
                <a:t> </a:t>
              </a:r>
              <a:r>
                <a:rPr sz="1600" spc="25" dirty="0">
                  <a:solidFill>
                    <a:srgbClr val="434343"/>
                  </a:solidFill>
                  <a:latin typeface="Arial"/>
                  <a:cs typeface="Arial"/>
                </a:rPr>
                <a:t>out</a:t>
              </a:r>
              <a:r>
                <a:rPr sz="1600" spc="-45" dirty="0">
                  <a:solidFill>
                    <a:srgbClr val="434343"/>
                  </a:solidFill>
                  <a:latin typeface="Arial"/>
                  <a:cs typeface="Arial"/>
                </a:rPr>
                <a:t> </a:t>
              </a:r>
              <a:r>
                <a:rPr sz="1600" spc="35" dirty="0">
                  <a:solidFill>
                    <a:srgbClr val="434343"/>
                  </a:solidFill>
                  <a:latin typeface="Arial"/>
                  <a:cs typeface="Arial"/>
                </a:rPr>
                <a:t>of</a:t>
              </a:r>
              <a:r>
                <a:rPr sz="1600" spc="-65" dirty="0">
                  <a:solidFill>
                    <a:srgbClr val="434343"/>
                  </a:solidFill>
                  <a:latin typeface="Arial"/>
                  <a:cs typeface="Arial"/>
                </a:rPr>
                <a:t> </a:t>
              </a:r>
              <a:r>
                <a:rPr sz="1600" spc="5" dirty="0">
                  <a:solidFill>
                    <a:srgbClr val="434343"/>
                  </a:solidFill>
                  <a:latin typeface="Arial"/>
                  <a:cs typeface="Arial"/>
                </a:rPr>
                <a:t>data</a:t>
              </a:r>
              <a:r>
                <a:rPr sz="1600" spc="-65" dirty="0">
                  <a:solidFill>
                    <a:srgbClr val="434343"/>
                  </a:solidFill>
                  <a:latin typeface="Arial"/>
                  <a:cs typeface="Arial"/>
                </a:rPr>
                <a:t> </a:t>
              </a:r>
              <a:r>
                <a:rPr sz="1600" spc="-10" dirty="0">
                  <a:solidFill>
                    <a:srgbClr val="434343"/>
                  </a:solidFill>
                  <a:latin typeface="Arial"/>
                  <a:cs typeface="Arial"/>
                </a:rPr>
                <a:t>by</a:t>
              </a:r>
              <a:r>
                <a:rPr sz="1600" spc="-60" dirty="0">
                  <a:solidFill>
                    <a:srgbClr val="434343"/>
                  </a:solidFill>
                  <a:latin typeface="Arial"/>
                  <a:cs typeface="Arial"/>
                </a:rPr>
                <a:t> </a:t>
              </a:r>
              <a:r>
                <a:rPr sz="1600" dirty="0">
                  <a:solidFill>
                    <a:srgbClr val="434343"/>
                  </a:solidFill>
                  <a:latin typeface="Arial"/>
                  <a:cs typeface="Arial"/>
                </a:rPr>
                <a:t>using  </a:t>
              </a:r>
              <a:r>
                <a:rPr sz="1600" spc="-30" dirty="0">
                  <a:solidFill>
                    <a:srgbClr val="434343"/>
                  </a:solidFill>
                  <a:latin typeface="Arial"/>
                  <a:cs typeface="Arial"/>
                </a:rPr>
                <a:t>a </a:t>
              </a:r>
              <a:r>
                <a:rPr sz="1600" i="1" spc="-5" dirty="0">
                  <a:solidFill>
                    <a:schemeClr val="tx2"/>
                  </a:solidFill>
                  <a:latin typeface="Arial"/>
                  <a:cs typeface="Arial"/>
                </a:rPr>
                <a:t>hierarchy</a:t>
              </a:r>
              <a:r>
                <a:rPr sz="1600" spc="-5" dirty="0">
                  <a:solidFill>
                    <a:srgbClr val="F57B00"/>
                  </a:solidFill>
                  <a:latin typeface="Arial"/>
                  <a:cs typeface="Arial"/>
                </a:rPr>
                <a:t> </a:t>
              </a:r>
              <a:r>
                <a:rPr sz="1600" spc="40" dirty="0">
                  <a:solidFill>
                    <a:srgbClr val="434343"/>
                  </a:solidFill>
                  <a:latin typeface="Arial"/>
                  <a:cs typeface="Arial"/>
                </a:rPr>
                <a:t>of </a:t>
              </a:r>
              <a:r>
                <a:rPr sz="1600" spc="10" dirty="0">
                  <a:solidFill>
                    <a:srgbClr val="434343"/>
                  </a:solidFill>
                  <a:latin typeface="Arial"/>
                  <a:cs typeface="Arial"/>
                </a:rPr>
                <a:t>multiple </a:t>
              </a:r>
              <a:r>
                <a:rPr sz="1600" spc="-10" dirty="0">
                  <a:solidFill>
                    <a:srgbClr val="434343"/>
                  </a:solidFill>
                  <a:latin typeface="Arial"/>
                  <a:cs typeface="Arial"/>
                </a:rPr>
                <a:t>layers </a:t>
              </a:r>
              <a:r>
                <a:rPr sz="1600" spc="30" dirty="0">
                  <a:solidFill>
                    <a:srgbClr val="434343"/>
                  </a:solidFill>
                  <a:latin typeface="Arial"/>
                  <a:cs typeface="Arial"/>
                </a:rPr>
                <a:t>that </a:t>
              </a:r>
              <a:r>
                <a:rPr sz="1600" i="1" spc="40" dirty="0">
                  <a:solidFill>
                    <a:schemeClr val="tx2"/>
                  </a:solidFill>
                  <a:latin typeface="Arial"/>
                  <a:cs typeface="Arial"/>
                </a:rPr>
                <a:t>mimic </a:t>
              </a:r>
              <a:r>
                <a:rPr sz="1600" i="1" dirty="0">
                  <a:solidFill>
                    <a:schemeClr val="tx2"/>
                  </a:solidFill>
                  <a:latin typeface="Arial"/>
                  <a:cs typeface="Arial"/>
                </a:rPr>
                <a:t>the </a:t>
              </a:r>
              <a:r>
                <a:rPr sz="1600" i="1" spc="-15" dirty="0">
                  <a:solidFill>
                    <a:schemeClr val="tx2"/>
                  </a:solidFill>
                  <a:latin typeface="Arial"/>
                  <a:cs typeface="Arial"/>
                </a:rPr>
                <a:t>neural </a:t>
              </a:r>
              <a:r>
                <a:rPr sz="1600" i="1" spc="10" dirty="0">
                  <a:solidFill>
                    <a:schemeClr val="tx2"/>
                  </a:solidFill>
                  <a:latin typeface="Arial"/>
                  <a:cs typeface="Arial"/>
                </a:rPr>
                <a:t>networks </a:t>
              </a:r>
              <a:r>
                <a:rPr sz="1600" i="1" spc="35" dirty="0">
                  <a:solidFill>
                    <a:schemeClr val="tx2"/>
                  </a:solidFill>
                  <a:latin typeface="Arial"/>
                  <a:cs typeface="Arial"/>
                </a:rPr>
                <a:t>of </a:t>
              </a:r>
              <a:r>
                <a:rPr sz="1600" i="1" dirty="0">
                  <a:solidFill>
                    <a:schemeClr val="tx2"/>
                  </a:solidFill>
                  <a:latin typeface="Arial"/>
                  <a:cs typeface="Arial"/>
                </a:rPr>
                <a:t>our  </a:t>
              </a:r>
              <a:r>
                <a:rPr sz="1600" i="1" spc="-15" dirty="0">
                  <a:solidFill>
                    <a:schemeClr val="tx2"/>
                  </a:solidFill>
                  <a:latin typeface="Arial"/>
                  <a:cs typeface="Arial"/>
                </a:rPr>
                <a:t>brain.</a:t>
              </a:r>
              <a:endParaRPr sz="1600" i="1" dirty="0">
                <a:solidFill>
                  <a:schemeClr val="tx2"/>
                </a:solidFill>
                <a:latin typeface="Arial"/>
                <a:cs typeface="Arial"/>
              </a:endParaRPr>
            </a:p>
          </p:txBody>
        </p:sp>
        <p:sp>
          <p:nvSpPr>
            <p:cNvPr id="16" name="object 14">
              <a:extLst>
                <a:ext uri="{FF2B5EF4-FFF2-40B4-BE49-F238E27FC236}">
                  <a16:creationId xmlns:a16="http://schemas.microsoft.com/office/drawing/2014/main" id="{45B12851-CE09-4FB5-BFFC-F99D3B35DD08}"/>
                </a:ext>
              </a:extLst>
            </p:cNvPr>
            <p:cNvSpPr/>
            <p:nvPr/>
          </p:nvSpPr>
          <p:spPr>
            <a:xfrm>
              <a:off x="1041196" y="3382721"/>
              <a:ext cx="1219809" cy="640384"/>
            </a:xfrm>
            <a:prstGeom prst="rect">
              <a:avLst/>
            </a:prstGeom>
            <a:blipFill>
              <a:blip r:embed="rId4" cstate="print"/>
              <a:stretch>
                <a:fillRect/>
              </a:stretch>
            </a:blipFill>
          </p:spPr>
          <p:txBody>
            <a:bodyPr wrap="square" lIns="0" tIns="0" rIns="0" bIns="0" rtlCol="0"/>
            <a:lstStyle/>
            <a:p>
              <a:endParaRPr/>
            </a:p>
          </p:txBody>
        </p:sp>
        <p:sp>
          <p:nvSpPr>
            <p:cNvPr id="17" name="object 15">
              <a:extLst>
                <a:ext uri="{FF2B5EF4-FFF2-40B4-BE49-F238E27FC236}">
                  <a16:creationId xmlns:a16="http://schemas.microsoft.com/office/drawing/2014/main" id="{16288B14-E041-423D-B3B5-E086A18354E5}"/>
                </a:ext>
              </a:extLst>
            </p:cNvPr>
            <p:cNvSpPr/>
            <p:nvPr/>
          </p:nvSpPr>
          <p:spPr>
            <a:xfrm>
              <a:off x="664463" y="4547615"/>
              <a:ext cx="7815833" cy="1405890"/>
            </a:xfrm>
            <a:prstGeom prst="rect">
              <a:avLst/>
            </a:prstGeom>
            <a:blipFill>
              <a:blip r:embed="rId2" cstate="print"/>
              <a:stretch>
                <a:fillRect/>
              </a:stretch>
            </a:blipFill>
          </p:spPr>
          <p:txBody>
            <a:bodyPr wrap="square" lIns="0" tIns="0" rIns="0" bIns="0" rtlCol="0"/>
            <a:lstStyle/>
            <a:p>
              <a:endParaRPr/>
            </a:p>
          </p:txBody>
        </p:sp>
        <p:sp>
          <p:nvSpPr>
            <p:cNvPr id="18" name="object 16">
              <a:extLst>
                <a:ext uri="{FF2B5EF4-FFF2-40B4-BE49-F238E27FC236}">
                  <a16:creationId xmlns:a16="http://schemas.microsoft.com/office/drawing/2014/main" id="{32E93C7A-0F8C-4D87-97F6-FEF481D99443}"/>
                </a:ext>
              </a:extLst>
            </p:cNvPr>
            <p:cNvSpPr/>
            <p:nvPr/>
          </p:nvSpPr>
          <p:spPr>
            <a:xfrm>
              <a:off x="1981200" y="4579620"/>
              <a:ext cx="6445250" cy="1295400"/>
            </a:xfrm>
            <a:custGeom>
              <a:avLst/>
              <a:gdLst/>
              <a:ahLst/>
              <a:cxnLst/>
              <a:rect l="l" t="t" r="r" b="b"/>
              <a:pathLst>
                <a:path w="6445250" h="1295400">
                  <a:moveTo>
                    <a:pt x="0" y="1295399"/>
                  </a:moveTo>
                  <a:lnTo>
                    <a:pt x="6444996" y="1295399"/>
                  </a:lnTo>
                  <a:lnTo>
                    <a:pt x="6444996" y="0"/>
                  </a:lnTo>
                  <a:lnTo>
                    <a:pt x="0" y="0"/>
                  </a:lnTo>
                  <a:lnTo>
                    <a:pt x="0" y="1295399"/>
                  </a:lnTo>
                  <a:close/>
                </a:path>
              </a:pathLst>
            </a:custGeom>
            <a:solidFill>
              <a:srgbClr val="FFFFFF"/>
            </a:solidFill>
          </p:spPr>
          <p:txBody>
            <a:bodyPr wrap="square" lIns="0" tIns="0" rIns="0" bIns="0" rtlCol="0"/>
            <a:lstStyle/>
            <a:p>
              <a:endParaRPr/>
            </a:p>
          </p:txBody>
        </p:sp>
        <p:sp>
          <p:nvSpPr>
            <p:cNvPr id="19" name="object 17">
              <a:extLst>
                <a:ext uri="{FF2B5EF4-FFF2-40B4-BE49-F238E27FC236}">
                  <a16:creationId xmlns:a16="http://schemas.microsoft.com/office/drawing/2014/main" id="{8781BF57-7190-4F24-8AB9-32E4E7F26387}"/>
                </a:ext>
              </a:extLst>
            </p:cNvPr>
            <p:cNvSpPr/>
            <p:nvPr/>
          </p:nvSpPr>
          <p:spPr>
            <a:xfrm>
              <a:off x="720851" y="4579620"/>
              <a:ext cx="7705725" cy="1295400"/>
            </a:xfrm>
            <a:custGeom>
              <a:avLst/>
              <a:gdLst/>
              <a:ahLst/>
              <a:cxnLst/>
              <a:rect l="l" t="t" r="r" b="b"/>
              <a:pathLst>
                <a:path w="7705725" h="1295400">
                  <a:moveTo>
                    <a:pt x="0" y="1295399"/>
                  </a:moveTo>
                  <a:lnTo>
                    <a:pt x="7705344" y="1295399"/>
                  </a:lnTo>
                  <a:lnTo>
                    <a:pt x="7705344" y="0"/>
                  </a:lnTo>
                  <a:lnTo>
                    <a:pt x="0" y="0"/>
                  </a:lnTo>
                  <a:lnTo>
                    <a:pt x="0" y="1295399"/>
                  </a:lnTo>
                  <a:close/>
                </a:path>
              </a:pathLst>
            </a:custGeom>
            <a:ln w="3175">
              <a:solidFill>
                <a:srgbClr val="D9D9D9"/>
              </a:solidFill>
            </a:ln>
          </p:spPr>
          <p:txBody>
            <a:bodyPr wrap="square" lIns="0" tIns="0" rIns="0" bIns="0" rtlCol="0"/>
            <a:lstStyle/>
            <a:p>
              <a:endParaRPr/>
            </a:p>
          </p:txBody>
        </p:sp>
        <p:sp>
          <p:nvSpPr>
            <p:cNvPr id="20" name="object 18">
              <a:extLst>
                <a:ext uri="{FF2B5EF4-FFF2-40B4-BE49-F238E27FC236}">
                  <a16:creationId xmlns:a16="http://schemas.microsoft.com/office/drawing/2014/main" id="{8C5FA822-56ED-4275-BC6D-E267995188FC}"/>
                </a:ext>
              </a:extLst>
            </p:cNvPr>
            <p:cNvSpPr txBox="1"/>
            <p:nvPr/>
          </p:nvSpPr>
          <p:spPr>
            <a:xfrm>
              <a:off x="1981200" y="4960366"/>
              <a:ext cx="6443980" cy="514984"/>
            </a:xfrm>
            <a:prstGeom prst="rect">
              <a:avLst/>
            </a:prstGeom>
          </p:spPr>
          <p:txBody>
            <a:bodyPr vert="horz" wrap="square" lIns="0" tIns="13335" rIns="0" bIns="0" rtlCol="0">
              <a:spAutoFit/>
            </a:bodyPr>
            <a:lstStyle/>
            <a:p>
              <a:pPr marL="191135">
                <a:lnSpc>
                  <a:spcPct val="100000"/>
                </a:lnSpc>
                <a:spcBef>
                  <a:spcPts val="105"/>
                </a:spcBef>
              </a:pPr>
              <a:r>
                <a:rPr sz="1600" spc="30" dirty="0">
                  <a:solidFill>
                    <a:srgbClr val="434343"/>
                  </a:solidFill>
                  <a:latin typeface="Arial"/>
                  <a:cs typeface="Arial"/>
                </a:rPr>
                <a:t>If</a:t>
              </a:r>
              <a:r>
                <a:rPr sz="1600" spc="-65" dirty="0">
                  <a:solidFill>
                    <a:srgbClr val="434343"/>
                  </a:solidFill>
                  <a:latin typeface="Arial"/>
                  <a:cs typeface="Arial"/>
                </a:rPr>
                <a:t> </a:t>
              </a:r>
              <a:r>
                <a:rPr sz="1600" spc="-5" dirty="0">
                  <a:solidFill>
                    <a:srgbClr val="434343"/>
                  </a:solidFill>
                  <a:latin typeface="Arial"/>
                  <a:cs typeface="Arial"/>
                </a:rPr>
                <a:t>you</a:t>
              </a:r>
              <a:r>
                <a:rPr sz="1600" spc="-65" dirty="0">
                  <a:solidFill>
                    <a:srgbClr val="434343"/>
                  </a:solidFill>
                  <a:latin typeface="Arial"/>
                  <a:cs typeface="Arial"/>
                </a:rPr>
                <a:t> </a:t>
              </a:r>
              <a:r>
                <a:rPr sz="1600" spc="-10" dirty="0">
                  <a:solidFill>
                    <a:srgbClr val="434343"/>
                  </a:solidFill>
                  <a:latin typeface="Arial"/>
                  <a:cs typeface="Arial"/>
                </a:rPr>
                <a:t>provide</a:t>
              </a:r>
              <a:r>
                <a:rPr sz="1600" spc="-75" dirty="0">
                  <a:solidFill>
                    <a:srgbClr val="434343"/>
                  </a:solidFill>
                  <a:latin typeface="Arial"/>
                  <a:cs typeface="Arial"/>
                </a:rPr>
                <a:t> </a:t>
              </a:r>
              <a:r>
                <a:rPr sz="1600" spc="5" dirty="0">
                  <a:solidFill>
                    <a:srgbClr val="434343"/>
                  </a:solidFill>
                  <a:latin typeface="Arial"/>
                  <a:cs typeface="Arial"/>
                </a:rPr>
                <a:t>the</a:t>
              </a:r>
              <a:r>
                <a:rPr sz="1600" spc="-45" dirty="0">
                  <a:solidFill>
                    <a:srgbClr val="434343"/>
                  </a:solidFill>
                  <a:latin typeface="Arial"/>
                  <a:cs typeface="Arial"/>
                </a:rPr>
                <a:t> </a:t>
              </a:r>
              <a:r>
                <a:rPr sz="1600" spc="20" dirty="0">
                  <a:solidFill>
                    <a:srgbClr val="434343"/>
                  </a:solidFill>
                  <a:latin typeface="Arial"/>
                  <a:cs typeface="Arial"/>
                </a:rPr>
                <a:t>system</a:t>
              </a:r>
              <a:r>
                <a:rPr sz="1600" spc="-70" dirty="0">
                  <a:solidFill>
                    <a:srgbClr val="434343"/>
                  </a:solidFill>
                  <a:latin typeface="Arial"/>
                  <a:cs typeface="Arial"/>
                </a:rPr>
                <a:t> </a:t>
              </a:r>
              <a:r>
                <a:rPr sz="1600" spc="20" dirty="0">
                  <a:solidFill>
                    <a:srgbClr val="434343"/>
                  </a:solidFill>
                  <a:latin typeface="Arial"/>
                  <a:cs typeface="Arial"/>
                </a:rPr>
                <a:t>tons</a:t>
              </a:r>
              <a:r>
                <a:rPr sz="1600" spc="-65" dirty="0">
                  <a:solidFill>
                    <a:srgbClr val="434343"/>
                  </a:solidFill>
                  <a:latin typeface="Arial"/>
                  <a:cs typeface="Arial"/>
                </a:rPr>
                <a:t> </a:t>
              </a:r>
              <a:r>
                <a:rPr sz="1600" spc="40" dirty="0">
                  <a:solidFill>
                    <a:srgbClr val="434343"/>
                  </a:solidFill>
                  <a:latin typeface="Arial"/>
                  <a:cs typeface="Arial"/>
                </a:rPr>
                <a:t>of</a:t>
              </a:r>
              <a:r>
                <a:rPr sz="1600" spc="-105" dirty="0">
                  <a:solidFill>
                    <a:srgbClr val="434343"/>
                  </a:solidFill>
                  <a:latin typeface="Arial"/>
                  <a:cs typeface="Arial"/>
                </a:rPr>
                <a:t> </a:t>
              </a:r>
              <a:r>
                <a:rPr sz="1600" spc="5" dirty="0">
                  <a:solidFill>
                    <a:srgbClr val="434343"/>
                  </a:solidFill>
                  <a:latin typeface="Arial"/>
                  <a:cs typeface="Arial"/>
                </a:rPr>
                <a:t>information,</a:t>
              </a:r>
              <a:r>
                <a:rPr sz="1600" spc="-55" dirty="0">
                  <a:solidFill>
                    <a:srgbClr val="434343"/>
                  </a:solidFill>
                  <a:latin typeface="Arial"/>
                  <a:cs typeface="Arial"/>
                </a:rPr>
                <a:t> </a:t>
              </a:r>
              <a:r>
                <a:rPr sz="1600" spc="45" dirty="0">
                  <a:solidFill>
                    <a:srgbClr val="434343"/>
                  </a:solidFill>
                  <a:latin typeface="Arial"/>
                  <a:cs typeface="Arial"/>
                </a:rPr>
                <a:t>it</a:t>
              </a:r>
              <a:r>
                <a:rPr sz="1600" spc="-45" dirty="0">
                  <a:solidFill>
                    <a:srgbClr val="434343"/>
                  </a:solidFill>
                  <a:latin typeface="Arial"/>
                  <a:cs typeface="Arial"/>
                </a:rPr>
                <a:t> </a:t>
              </a:r>
              <a:r>
                <a:rPr sz="1600" spc="-10" dirty="0">
                  <a:solidFill>
                    <a:srgbClr val="434343"/>
                  </a:solidFill>
                  <a:latin typeface="Arial"/>
                  <a:cs typeface="Arial"/>
                </a:rPr>
                <a:t>begins</a:t>
              </a:r>
              <a:r>
                <a:rPr sz="1600" spc="-90" dirty="0">
                  <a:solidFill>
                    <a:srgbClr val="434343"/>
                  </a:solidFill>
                  <a:latin typeface="Arial"/>
                  <a:cs typeface="Arial"/>
                </a:rPr>
                <a:t> </a:t>
              </a:r>
              <a:r>
                <a:rPr sz="1600" spc="40" dirty="0">
                  <a:solidFill>
                    <a:srgbClr val="434343"/>
                  </a:solidFill>
                  <a:latin typeface="Arial"/>
                  <a:cs typeface="Arial"/>
                </a:rPr>
                <a:t>to</a:t>
              </a:r>
              <a:endParaRPr sz="1600" dirty="0">
                <a:latin typeface="Arial"/>
                <a:cs typeface="Arial"/>
              </a:endParaRPr>
            </a:p>
            <a:p>
              <a:pPr marL="191135">
                <a:lnSpc>
                  <a:spcPct val="100000"/>
                </a:lnSpc>
              </a:pPr>
              <a:r>
                <a:rPr sz="1600" dirty="0">
                  <a:solidFill>
                    <a:srgbClr val="434343"/>
                  </a:solidFill>
                  <a:latin typeface="Arial"/>
                  <a:cs typeface="Arial"/>
                </a:rPr>
                <a:t>understand</a:t>
              </a:r>
              <a:r>
                <a:rPr sz="1600" spc="-80" dirty="0">
                  <a:solidFill>
                    <a:srgbClr val="434343"/>
                  </a:solidFill>
                  <a:latin typeface="Arial"/>
                  <a:cs typeface="Arial"/>
                </a:rPr>
                <a:t> </a:t>
              </a:r>
              <a:r>
                <a:rPr sz="1600" spc="45" dirty="0">
                  <a:solidFill>
                    <a:srgbClr val="434343"/>
                  </a:solidFill>
                  <a:latin typeface="Arial"/>
                  <a:cs typeface="Arial"/>
                </a:rPr>
                <a:t>it</a:t>
              </a:r>
              <a:r>
                <a:rPr sz="1600" spc="-70" dirty="0">
                  <a:solidFill>
                    <a:srgbClr val="434343"/>
                  </a:solidFill>
                  <a:latin typeface="Arial"/>
                  <a:cs typeface="Arial"/>
                </a:rPr>
                <a:t> </a:t>
              </a:r>
              <a:r>
                <a:rPr sz="1600" spc="-10" dirty="0">
                  <a:solidFill>
                    <a:srgbClr val="434343"/>
                  </a:solidFill>
                  <a:latin typeface="Arial"/>
                  <a:cs typeface="Arial"/>
                </a:rPr>
                <a:t>and</a:t>
              </a:r>
              <a:r>
                <a:rPr sz="1600" spc="-75" dirty="0">
                  <a:solidFill>
                    <a:srgbClr val="434343"/>
                  </a:solidFill>
                  <a:latin typeface="Arial"/>
                  <a:cs typeface="Arial"/>
                </a:rPr>
                <a:t> </a:t>
              </a:r>
              <a:r>
                <a:rPr sz="1600" spc="-5" dirty="0">
                  <a:solidFill>
                    <a:srgbClr val="434343"/>
                  </a:solidFill>
                  <a:latin typeface="Arial"/>
                  <a:cs typeface="Arial"/>
                </a:rPr>
                <a:t>respond</a:t>
              </a:r>
              <a:r>
                <a:rPr sz="1600" spc="-95" dirty="0">
                  <a:solidFill>
                    <a:srgbClr val="434343"/>
                  </a:solidFill>
                  <a:latin typeface="Arial"/>
                  <a:cs typeface="Arial"/>
                </a:rPr>
                <a:t> </a:t>
              </a:r>
              <a:r>
                <a:rPr sz="1600" spc="5" dirty="0">
                  <a:solidFill>
                    <a:srgbClr val="434343"/>
                  </a:solidFill>
                  <a:latin typeface="Arial"/>
                  <a:cs typeface="Arial"/>
                </a:rPr>
                <a:t>in</a:t>
              </a:r>
              <a:r>
                <a:rPr sz="1600" spc="-50" dirty="0">
                  <a:solidFill>
                    <a:srgbClr val="434343"/>
                  </a:solidFill>
                  <a:latin typeface="Arial"/>
                  <a:cs typeface="Arial"/>
                </a:rPr>
                <a:t> </a:t>
              </a:r>
              <a:r>
                <a:rPr sz="1600" spc="5" dirty="0">
                  <a:solidFill>
                    <a:srgbClr val="434343"/>
                  </a:solidFill>
                  <a:latin typeface="Arial"/>
                  <a:cs typeface="Arial"/>
                </a:rPr>
                <a:t>useful</a:t>
              </a:r>
              <a:r>
                <a:rPr sz="1600" spc="-95" dirty="0">
                  <a:solidFill>
                    <a:srgbClr val="434343"/>
                  </a:solidFill>
                  <a:latin typeface="Arial"/>
                  <a:cs typeface="Arial"/>
                </a:rPr>
                <a:t> </a:t>
              </a:r>
              <a:r>
                <a:rPr sz="1600" spc="-5" dirty="0">
                  <a:solidFill>
                    <a:srgbClr val="434343"/>
                  </a:solidFill>
                  <a:latin typeface="Arial"/>
                  <a:cs typeface="Arial"/>
                </a:rPr>
                <a:t>ways.</a:t>
              </a:r>
              <a:endParaRPr sz="1600" dirty="0">
                <a:latin typeface="Arial"/>
                <a:cs typeface="Arial"/>
              </a:endParaRPr>
            </a:p>
          </p:txBody>
        </p:sp>
        <p:sp>
          <p:nvSpPr>
            <p:cNvPr id="21" name="object 19">
              <a:extLst>
                <a:ext uri="{FF2B5EF4-FFF2-40B4-BE49-F238E27FC236}">
                  <a16:creationId xmlns:a16="http://schemas.microsoft.com/office/drawing/2014/main" id="{A7406439-C96D-4A1C-BCA8-120667F8DD4C}"/>
                </a:ext>
              </a:extLst>
            </p:cNvPr>
            <p:cNvSpPr/>
            <p:nvPr/>
          </p:nvSpPr>
          <p:spPr>
            <a:xfrm>
              <a:off x="1092708" y="4950917"/>
              <a:ext cx="1018031" cy="533704"/>
            </a:xfrm>
            <a:prstGeom prst="rect">
              <a:avLst/>
            </a:prstGeom>
            <a:blipFill>
              <a:blip r:embed="rId5" cstate="print"/>
              <a:stretch>
                <a:fillRect/>
              </a:stretch>
            </a:blipFill>
          </p:spPr>
          <p:txBody>
            <a:bodyPr wrap="square" lIns="0" tIns="0" rIns="0" bIns="0" rtlCol="0"/>
            <a:lstStyle/>
            <a:p>
              <a:endParaRPr/>
            </a:p>
          </p:txBody>
        </p:sp>
      </p:grpSp>
      <p:sp>
        <p:nvSpPr>
          <p:cNvPr id="29" name="Footer Placeholder 5">
            <a:extLst>
              <a:ext uri="{FF2B5EF4-FFF2-40B4-BE49-F238E27FC236}">
                <a16:creationId xmlns:a16="http://schemas.microsoft.com/office/drawing/2014/main" id="{859DCF07-043E-DCE3-029F-7F71D65F7F7C}"/>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31235496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6841A-8345-A1A5-C703-FD8D6A02DA6C}"/>
              </a:ext>
            </a:extLst>
          </p:cNvPr>
          <p:cNvSpPr>
            <a:spLocks noGrp="1"/>
          </p:cNvSpPr>
          <p:nvPr>
            <p:ph type="title"/>
          </p:nvPr>
        </p:nvSpPr>
        <p:spPr/>
        <p:txBody>
          <a:bodyPr/>
          <a:lstStyle/>
          <a:p>
            <a:r>
              <a:rPr lang="en-US" dirty="0"/>
              <a:t>Visual Transformer (</a:t>
            </a:r>
            <a:r>
              <a:rPr lang="en-US" dirty="0" err="1"/>
              <a:t>ViT</a:t>
            </a:r>
            <a:r>
              <a:rPr lang="en-US" dirty="0"/>
              <a:t>)</a:t>
            </a:r>
          </a:p>
        </p:txBody>
      </p:sp>
      <p:sp>
        <p:nvSpPr>
          <p:cNvPr id="3" name="Content Placeholder 2">
            <a:extLst>
              <a:ext uri="{FF2B5EF4-FFF2-40B4-BE49-F238E27FC236}">
                <a16:creationId xmlns:a16="http://schemas.microsoft.com/office/drawing/2014/main" id="{9DBFD2A1-C0DD-87CE-C1FC-A4DE427D9EF5}"/>
              </a:ext>
            </a:extLst>
          </p:cNvPr>
          <p:cNvSpPr>
            <a:spLocks noGrp="1"/>
          </p:cNvSpPr>
          <p:nvPr>
            <p:ph idx="1"/>
          </p:nvPr>
        </p:nvSpPr>
        <p:spPr/>
        <p:txBody>
          <a:bodyPr>
            <a:normAutofit/>
          </a:bodyPr>
          <a:lstStyle/>
          <a:p>
            <a:r>
              <a:rPr lang="en-US" sz="2400" dirty="0"/>
              <a:t>Outstanding performance on NLP task inspire the application of the same ideas to visual tasks </a:t>
            </a:r>
            <a:r>
              <a:rPr lang="en-US" sz="2400" dirty="0">
                <a:sym typeface="Wingdings" panose="05000000000000000000" pitchFamily="2" charset="2"/>
              </a:rPr>
              <a:t> Visual Transformer </a:t>
            </a:r>
          </a:p>
          <a:p>
            <a:r>
              <a:rPr lang="en-US" sz="2400" dirty="0">
                <a:sym typeface="Wingdings" panose="05000000000000000000" pitchFamily="2" charset="2"/>
              </a:rPr>
              <a:t>Seminal paper: </a:t>
            </a:r>
            <a:r>
              <a:rPr lang="en-US" sz="2400" i="1" dirty="0">
                <a:sym typeface="Wingdings" panose="05000000000000000000" pitchFamily="2" charset="2"/>
              </a:rPr>
              <a:t>An Image is Worth 16x16 Words: Transformers for Image Recognition at Scale, ICLR2021</a:t>
            </a:r>
            <a:r>
              <a:rPr lang="en-US" sz="2400" dirty="0">
                <a:sym typeface="Wingdings" panose="05000000000000000000" pitchFamily="2" charset="2"/>
              </a:rPr>
              <a:t>.</a:t>
            </a:r>
          </a:p>
          <a:p>
            <a:r>
              <a:rPr lang="en-US" sz="2400" dirty="0">
                <a:sym typeface="Wingdings" panose="05000000000000000000" pitchFamily="2" charset="2"/>
              </a:rPr>
              <a:t>Visual tasks attention was used in combination with CNN.</a:t>
            </a:r>
          </a:p>
          <a:p>
            <a:r>
              <a:rPr lang="en-US" sz="2400" dirty="0">
                <a:sym typeface="Wingdings" panose="05000000000000000000" pitchFamily="2" charset="2"/>
              </a:rPr>
              <a:t>In the paper mentioned the authors demonstrated that CNN is not needed.</a:t>
            </a:r>
            <a:endParaRPr lang="en-US" sz="2400" dirty="0"/>
          </a:p>
        </p:txBody>
      </p:sp>
      <p:sp>
        <p:nvSpPr>
          <p:cNvPr id="4" name="Slide Number Placeholder 3">
            <a:extLst>
              <a:ext uri="{FF2B5EF4-FFF2-40B4-BE49-F238E27FC236}">
                <a16:creationId xmlns:a16="http://schemas.microsoft.com/office/drawing/2014/main" id="{4336D4D7-ADAC-AB84-6198-A72830021616}"/>
              </a:ext>
            </a:extLst>
          </p:cNvPr>
          <p:cNvSpPr>
            <a:spLocks noGrp="1"/>
          </p:cNvSpPr>
          <p:nvPr>
            <p:ph type="sldNum" sz="quarter" idx="12"/>
          </p:nvPr>
        </p:nvSpPr>
        <p:spPr>
          <a:xfrm>
            <a:off x="11563350" y="5607592"/>
            <a:ext cx="628649" cy="365125"/>
          </a:xfrm>
        </p:spPr>
        <p:txBody>
          <a:bodyPr/>
          <a:lstStyle/>
          <a:p>
            <a:fld id="{B88CEB62-5FE7-4487-9C7E-B260F7506196}" type="slidenum">
              <a:rPr lang="it-IT" smtClean="0">
                <a:solidFill>
                  <a:schemeClr val="bg1"/>
                </a:solidFill>
              </a:rPr>
              <a:pPr/>
              <a:t>120</a:t>
            </a:fld>
            <a:endParaRPr lang="it-IT" dirty="0">
              <a:solidFill>
                <a:schemeClr val="bg1"/>
              </a:solidFill>
            </a:endParaRPr>
          </a:p>
        </p:txBody>
      </p:sp>
    </p:spTree>
    <p:extLst>
      <p:ext uri="{BB962C8B-B14F-4D97-AF65-F5344CB8AC3E}">
        <p14:creationId xmlns:p14="http://schemas.microsoft.com/office/powerpoint/2010/main" val="275228672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ED8A-0F44-266C-2B5E-D48EFE49B801}"/>
            </a:ext>
          </a:extLst>
        </p:cNvPr>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F7C1879-23A0-798C-9124-586BC798B0E2}"/>
              </a:ext>
            </a:extLst>
          </p:cNvPr>
          <p:cNvPicPr>
            <a:picLocks noGrp="1" noChangeAspect="1"/>
          </p:cNvPicPr>
          <p:nvPr>
            <p:ph idx="1"/>
          </p:nvPr>
        </p:nvPicPr>
        <p:blipFill>
          <a:blip r:embed="rId2"/>
          <a:stretch>
            <a:fillRect/>
          </a:stretch>
        </p:blipFill>
        <p:spPr>
          <a:xfrm>
            <a:off x="853302" y="787018"/>
            <a:ext cx="10459335" cy="5984496"/>
          </a:xfrm>
        </p:spPr>
      </p:pic>
      <p:sp>
        <p:nvSpPr>
          <p:cNvPr id="2" name="Title 1">
            <a:extLst>
              <a:ext uri="{FF2B5EF4-FFF2-40B4-BE49-F238E27FC236}">
                <a16:creationId xmlns:a16="http://schemas.microsoft.com/office/drawing/2014/main" id="{298201A3-D482-BE57-BD4B-239E4052FCC0}"/>
              </a:ext>
            </a:extLst>
          </p:cNvPr>
          <p:cNvSpPr>
            <a:spLocks noGrp="1"/>
          </p:cNvSpPr>
          <p:nvPr>
            <p:ph type="title"/>
          </p:nvPr>
        </p:nvSpPr>
        <p:spPr/>
        <p:txBody>
          <a:bodyPr/>
          <a:lstStyle/>
          <a:p>
            <a:r>
              <a:rPr lang="en-US" dirty="0"/>
              <a:t>Visual Transformer - Architecture</a:t>
            </a:r>
          </a:p>
        </p:txBody>
      </p:sp>
      <p:sp>
        <p:nvSpPr>
          <p:cNvPr id="4" name="Slide Number Placeholder 3">
            <a:extLst>
              <a:ext uri="{FF2B5EF4-FFF2-40B4-BE49-F238E27FC236}">
                <a16:creationId xmlns:a16="http://schemas.microsoft.com/office/drawing/2014/main" id="{AC56FB0B-15D0-18B8-8C1D-48A5AE167BCC}"/>
              </a:ext>
            </a:extLst>
          </p:cNvPr>
          <p:cNvSpPr>
            <a:spLocks noGrp="1"/>
          </p:cNvSpPr>
          <p:nvPr>
            <p:ph type="sldNum" sz="quarter" idx="12"/>
          </p:nvPr>
        </p:nvSpPr>
        <p:spPr>
          <a:xfrm>
            <a:off x="11687175" y="5607592"/>
            <a:ext cx="504824" cy="365125"/>
          </a:xfrm>
        </p:spPr>
        <p:txBody>
          <a:bodyPr/>
          <a:lstStyle/>
          <a:p>
            <a:fld id="{B88CEB62-5FE7-4487-9C7E-B260F7506196}" type="slidenum">
              <a:rPr lang="it-IT" smtClean="0">
                <a:solidFill>
                  <a:schemeClr val="bg1"/>
                </a:solidFill>
              </a:rPr>
              <a:pPr/>
              <a:t>121</a:t>
            </a:fld>
            <a:endParaRPr lang="it-IT" dirty="0">
              <a:solidFill>
                <a:schemeClr val="bg1"/>
              </a:solidFill>
            </a:endParaRPr>
          </a:p>
        </p:txBody>
      </p:sp>
    </p:spTree>
    <p:extLst>
      <p:ext uri="{BB962C8B-B14F-4D97-AF65-F5344CB8AC3E}">
        <p14:creationId xmlns:p14="http://schemas.microsoft.com/office/powerpoint/2010/main" val="8669608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1185-6FCD-7DD4-BE9D-B1EDEA804093}"/>
              </a:ext>
            </a:extLst>
          </p:cNvPr>
          <p:cNvSpPr>
            <a:spLocks noGrp="1"/>
          </p:cNvSpPr>
          <p:nvPr>
            <p:ph type="title"/>
          </p:nvPr>
        </p:nvSpPr>
        <p:spPr/>
        <p:txBody>
          <a:bodyPr/>
          <a:lstStyle/>
          <a:p>
            <a:r>
              <a:rPr lang="en-US" dirty="0"/>
              <a:t>Inspecting Visual Transformers</a:t>
            </a:r>
          </a:p>
        </p:txBody>
      </p:sp>
      <p:sp>
        <p:nvSpPr>
          <p:cNvPr id="4" name="Slide Number Placeholder 3">
            <a:extLst>
              <a:ext uri="{FF2B5EF4-FFF2-40B4-BE49-F238E27FC236}">
                <a16:creationId xmlns:a16="http://schemas.microsoft.com/office/drawing/2014/main" id="{967E8A0C-B65E-5C02-1C71-C5B23FA2803C}"/>
              </a:ext>
            </a:extLst>
          </p:cNvPr>
          <p:cNvSpPr>
            <a:spLocks noGrp="1"/>
          </p:cNvSpPr>
          <p:nvPr>
            <p:ph type="sldNum" sz="quarter" idx="12"/>
          </p:nvPr>
        </p:nvSpPr>
        <p:spPr>
          <a:xfrm>
            <a:off x="11630025" y="5607592"/>
            <a:ext cx="561974" cy="365125"/>
          </a:xfrm>
        </p:spPr>
        <p:txBody>
          <a:bodyPr/>
          <a:lstStyle/>
          <a:p>
            <a:fld id="{B88CEB62-5FE7-4487-9C7E-B260F7506196}" type="slidenum">
              <a:rPr lang="it-IT" smtClean="0">
                <a:solidFill>
                  <a:schemeClr val="bg1"/>
                </a:solidFill>
              </a:rPr>
              <a:pPr/>
              <a:t>122</a:t>
            </a:fld>
            <a:endParaRPr lang="it-IT" dirty="0">
              <a:solidFill>
                <a:schemeClr val="bg1"/>
              </a:solidFill>
            </a:endParaRPr>
          </a:p>
        </p:txBody>
      </p:sp>
      <p:pic>
        <p:nvPicPr>
          <p:cNvPr id="6" name="Picture 5">
            <a:extLst>
              <a:ext uri="{FF2B5EF4-FFF2-40B4-BE49-F238E27FC236}">
                <a16:creationId xmlns:a16="http://schemas.microsoft.com/office/drawing/2014/main" id="{39DCC852-32BF-9313-F9BC-DB84DAD37BE2}"/>
              </a:ext>
            </a:extLst>
          </p:cNvPr>
          <p:cNvPicPr>
            <a:picLocks noChangeAspect="1"/>
          </p:cNvPicPr>
          <p:nvPr/>
        </p:nvPicPr>
        <p:blipFill>
          <a:blip r:embed="rId2"/>
          <a:stretch>
            <a:fillRect/>
          </a:stretch>
        </p:blipFill>
        <p:spPr>
          <a:xfrm>
            <a:off x="1567838" y="1530814"/>
            <a:ext cx="3200308" cy="5088340"/>
          </a:xfrm>
          <a:prstGeom prst="rect">
            <a:avLst/>
          </a:prstGeom>
        </p:spPr>
      </p:pic>
      <p:sp>
        <p:nvSpPr>
          <p:cNvPr id="7" name="TextBox 6">
            <a:extLst>
              <a:ext uri="{FF2B5EF4-FFF2-40B4-BE49-F238E27FC236}">
                <a16:creationId xmlns:a16="http://schemas.microsoft.com/office/drawing/2014/main" id="{79B0C570-9C7A-B548-82DA-FEC5514B60DF}"/>
              </a:ext>
            </a:extLst>
          </p:cNvPr>
          <p:cNvSpPr txBox="1"/>
          <p:nvPr/>
        </p:nvSpPr>
        <p:spPr>
          <a:xfrm>
            <a:off x="4926901" y="1761326"/>
            <a:ext cx="4268115" cy="1200329"/>
          </a:xfrm>
          <a:prstGeom prst="rect">
            <a:avLst/>
          </a:prstGeom>
          <a:noFill/>
        </p:spPr>
        <p:txBody>
          <a:bodyPr wrap="square" rtlCol="0">
            <a:spAutoFit/>
          </a:bodyPr>
          <a:lstStyle/>
          <a:p>
            <a:r>
              <a:rPr lang="en-US" sz="2400" dirty="0"/>
              <a:t>The model attends to image regions that are semantically relevant for classification.</a:t>
            </a:r>
          </a:p>
        </p:txBody>
      </p:sp>
    </p:spTree>
    <p:extLst>
      <p:ext uri="{BB962C8B-B14F-4D97-AF65-F5344CB8AC3E}">
        <p14:creationId xmlns:p14="http://schemas.microsoft.com/office/powerpoint/2010/main" val="14982801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B9EF-46E6-137C-9C96-320E4DEEE460}"/>
              </a:ext>
            </a:extLst>
          </p:cNvPr>
          <p:cNvSpPr>
            <a:spLocks noGrp="1"/>
          </p:cNvSpPr>
          <p:nvPr>
            <p:ph type="title"/>
          </p:nvPr>
        </p:nvSpPr>
        <p:spPr/>
        <p:txBody>
          <a:bodyPr/>
          <a:lstStyle/>
          <a:p>
            <a:r>
              <a:rPr lang="en-US" dirty="0"/>
              <a:t>Inspecting Visual Transformers</a:t>
            </a:r>
          </a:p>
        </p:txBody>
      </p:sp>
      <p:sp>
        <p:nvSpPr>
          <p:cNvPr id="4" name="Slide Number Placeholder 3">
            <a:extLst>
              <a:ext uri="{FF2B5EF4-FFF2-40B4-BE49-F238E27FC236}">
                <a16:creationId xmlns:a16="http://schemas.microsoft.com/office/drawing/2014/main" id="{20308B9F-A07F-3DE3-D339-D7005BCF0E56}"/>
              </a:ext>
            </a:extLst>
          </p:cNvPr>
          <p:cNvSpPr>
            <a:spLocks noGrp="1"/>
          </p:cNvSpPr>
          <p:nvPr>
            <p:ph type="sldNum" sz="quarter" idx="12"/>
          </p:nvPr>
        </p:nvSpPr>
        <p:spPr/>
        <p:txBody>
          <a:bodyPr/>
          <a:lstStyle/>
          <a:p>
            <a:fld id="{B88CEB62-5FE7-4487-9C7E-B260F7506196}" type="slidenum">
              <a:rPr lang="it-IT" smtClean="0">
                <a:solidFill>
                  <a:prstClr val="black">
                    <a:tint val="75000"/>
                  </a:prstClr>
                </a:solidFill>
              </a:rPr>
              <a:pPr/>
              <a:t>123</a:t>
            </a:fld>
            <a:endParaRPr lang="it-IT">
              <a:solidFill>
                <a:prstClr val="black">
                  <a:tint val="75000"/>
                </a:prstClr>
              </a:solidFill>
            </a:endParaRPr>
          </a:p>
        </p:txBody>
      </p:sp>
      <p:pic>
        <p:nvPicPr>
          <p:cNvPr id="10" name="Picture 9">
            <a:extLst>
              <a:ext uri="{FF2B5EF4-FFF2-40B4-BE49-F238E27FC236}">
                <a16:creationId xmlns:a16="http://schemas.microsoft.com/office/drawing/2014/main" id="{1479C2D4-DA3A-0AA0-827F-CE4E6949E8C1}"/>
              </a:ext>
            </a:extLst>
          </p:cNvPr>
          <p:cNvPicPr>
            <a:picLocks noChangeAspect="1"/>
          </p:cNvPicPr>
          <p:nvPr/>
        </p:nvPicPr>
        <p:blipFill>
          <a:blip r:embed="rId2"/>
          <a:stretch>
            <a:fillRect/>
          </a:stretch>
        </p:blipFill>
        <p:spPr>
          <a:xfrm>
            <a:off x="0" y="2351221"/>
            <a:ext cx="12192000" cy="3656817"/>
          </a:xfrm>
          <a:prstGeom prst="rect">
            <a:avLst/>
          </a:prstGeom>
        </p:spPr>
      </p:pic>
    </p:spTree>
    <p:extLst>
      <p:ext uri="{BB962C8B-B14F-4D97-AF65-F5344CB8AC3E}">
        <p14:creationId xmlns:p14="http://schemas.microsoft.com/office/powerpoint/2010/main" val="7569060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311F-A6C2-2BE5-6652-BF3E6208559E}"/>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01B779CA-9FFD-85DD-C107-0E6358DF2612}"/>
              </a:ext>
            </a:extLst>
          </p:cNvPr>
          <p:cNvSpPr>
            <a:spLocks noGrp="1"/>
          </p:cNvSpPr>
          <p:nvPr>
            <p:ph idx="1"/>
          </p:nvPr>
        </p:nvSpPr>
        <p:spPr/>
        <p:txBody>
          <a:bodyPr/>
          <a:lstStyle/>
          <a:p>
            <a:r>
              <a:rPr lang="en-US" sz="2400" b="1" dirty="0"/>
              <a:t>Using AI to annotate (segmentation) benthic ortho-images (our context)</a:t>
            </a:r>
          </a:p>
          <a:p>
            <a:pPr lvl="1"/>
            <a:r>
              <a:rPr lang="en-US" sz="2000" b="1" dirty="0"/>
              <a:t>Peculiarities and challenges</a:t>
            </a:r>
          </a:p>
          <a:p>
            <a:r>
              <a:rPr lang="en-US" sz="2400" b="1" dirty="0" err="1"/>
              <a:t>TagLab</a:t>
            </a:r>
            <a:r>
              <a:rPr lang="en-US" sz="2400" b="1" dirty="0"/>
              <a:t>: an AI annotation tool for large area images</a:t>
            </a:r>
          </a:p>
          <a:p>
            <a:pPr lvl="1"/>
            <a:r>
              <a:rPr lang="en-US" sz="2200" b="1" dirty="0"/>
              <a:t>AI-based solutions adopted in </a:t>
            </a:r>
            <a:r>
              <a:rPr lang="en-US" sz="2200" b="1" dirty="0" err="1"/>
              <a:t>TagLab</a:t>
            </a:r>
            <a:endParaRPr lang="en-US" sz="2200" b="1" dirty="0"/>
          </a:p>
          <a:p>
            <a:pPr lvl="1"/>
            <a:r>
              <a:rPr lang="en-US" sz="2200" b="1" dirty="0"/>
              <a:t>How to create your network in </a:t>
            </a:r>
            <a:r>
              <a:rPr lang="en-US" sz="2200" b="1" dirty="0" err="1"/>
              <a:t>TagLab</a:t>
            </a:r>
            <a:r>
              <a:rPr lang="en-US" sz="2200" b="1" dirty="0"/>
              <a:t> (</a:t>
            </a:r>
            <a:r>
              <a:rPr lang="en-US" sz="2200" b="1" dirty="0" err="1"/>
              <a:t>dataset+training</a:t>
            </a:r>
            <a:r>
              <a:rPr lang="en-US" sz="2200" b="1" dirty="0"/>
              <a:t>)</a:t>
            </a:r>
          </a:p>
        </p:txBody>
      </p:sp>
      <p:sp>
        <p:nvSpPr>
          <p:cNvPr id="4" name="Footer Placeholder 3">
            <a:extLst>
              <a:ext uri="{FF2B5EF4-FFF2-40B4-BE49-F238E27FC236}">
                <a16:creationId xmlns:a16="http://schemas.microsoft.com/office/drawing/2014/main" id="{295657CB-B1A7-9DEC-E01F-71E731726B37}"/>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6CE1D1F6-E2FC-BB51-7544-F50F24793DDD}"/>
              </a:ext>
            </a:extLst>
          </p:cNvPr>
          <p:cNvSpPr>
            <a:spLocks noGrp="1"/>
          </p:cNvSpPr>
          <p:nvPr>
            <p:ph type="sldNum" sz="quarter" idx="12"/>
          </p:nvPr>
        </p:nvSpPr>
        <p:spPr>
          <a:xfrm>
            <a:off x="11690604" y="5607592"/>
            <a:ext cx="501395"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124</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6977182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D3EA15-8E7C-A645-0AC7-23FF6F5DF3AD}"/>
              </a:ext>
            </a:extLst>
          </p:cNvPr>
          <p:cNvSpPr txBox="1"/>
          <p:nvPr/>
        </p:nvSpPr>
        <p:spPr>
          <a:xfrm>
            <a:off x="1056379" y="1253380"/>
            <a:ext cx="7481535" cy="769441"/>
          </a:xfrm>
          <a:prstGeom prst="rect">
            <a:avLst/>
          </a:prstGeom>
          <a:noFill/>
        </p:spPr>
        <p:txBody>
          <a:bodyPr wrap="none" rtlCol="0">
            <a:spAutoFit/>
          </a:bodyPr>
          <a:lstStyle/>
          <a:p>
            <a:r>
              <a:rPr lang="it-IT" sz="4400" b="1" dirty="0"/>
              <a:t>Thank you for your attention !</a:t>
            </a:r>
            <a:endParaRPr lang="en-US" b="1" dirty="0"/>
          </a:p>
        </p:txBody>
      </p:sp>
    </p:spTree>
    <p:extLst>
      <p:ext uri="{BB962C8B-B14F-4D97-AF65-F5344CB8AC3E}">
        <p14:creationId xmlns:p14="http://schemas.microsoft.com/office/powerpoint/2010/main" val="1415173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29752-36CE-EABE-2575-0E53CA071ED0}"/>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8F497719-4F80-9C20-095A-289B940A3167}"/>
              </a:ext>
            </a:extLst>
          </p:cNvPr>
          <p:cNvSpPr>
            <a:spLocks noGrp="1"/>
          </p:cNvSpPr>
          <p:nvPr>
            <p:ph type="ftr" sz="quarter" idx="11"/>
          </p:nvPr>
        </p:nvSpPr>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101D5B49-FE5A-9F58-567B-EA7BB9537CEF}"/>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grpSp>
        <p:nvGrpSpPr>
          <p:cNvPr id="9" name="Group 8">
            <a:extLst>
              <a:ext uri="{FF2B5EF4-FFF2-40B4-BE49-F238E27FC236}">
                <a16:creationId xmlns:a16="http://schemas.microsoft.com/office/drawing/2014/main" id="{4BEA898F-309C-E51F-65F8-ACEF7B10D2AA}"/>
              </a:ext>
            </a:extLst>
          </p:cNvPr>
          <p:cNvGrpSpPr/>
          <p:nvPr/>
        </p:nvGrpSpPr>
        <p:grpSpPr>
          <a:xfrm>
            <a:off x="3352799" y="559678"/>
            <a:ext cx="5486400" cy="5486400"/>
            <a:chOff x="3035431" y="559677"/>
            <a:chExt cx="5486400" cy="5486400"/>
          </a:xfrm>
        </p:grpSpPr>
        <p:sp>
          <p:nvSpPr>
            <p:cNvPr id="6" name="Oval 5">
              <a:extLst>
                <a:ext uri="{FF2B5EF4-FFF2-40B4-BE49-F238E27FC236}">
                  <a16:creationId xmlns:a16="http://schemas.microsoft.com/office/drawing/2014/main" id="{B2A05C3D-7B20-640A-A147-196F5CF9C2A2}"/>
                </a:ext>
              </a:extLst>
            </p:cNvPr>
            <p:cNvSpPr/>
            <p:nvPr/>
          </p:nvSpPr>
          <p:spPr>
            <a:xfrm>
              <a:off x="3035431" y="559677"/>
              <a:ext cx="5486400" cy="5486400"/>
            </a:xfrm>
            <a:prstGeom prst="ellipse">
              <a:avLst/>
            </a:prstGeom>
            <a:solidFill>
              <a:srgbClr val="439EB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Artificial Intelligence</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7" name="Oval 6">
              <a:extLst>
                <a:ext uri="{FF2B5EF4-FFF2-40B4-BE49-F238E27FC236}">
                  <a16:creationId xmlns:a16="http://schemas.microsoft.com/office/drawing/2014/main" id="{1846362A-CADC-051D-22DD-0D013180FEDA}"/>
                </a:ext>
              </a:extLst>
            </p:cNvPr>
            <p:cNvSpPr/>
            <p:nvPr/>
          </p:nvSpPr>
          <p:spPr>
            <a:xfrm>
              <a:off x="3721231" y="1608891"/>
              <a:ext cx="4114800" cy="4114800"/>
            </a:xfrm>
            <a:prstGeom prst="ellipse">
              <a:avLst/>
            </a:prstGeom>
            <a:solidFill>
              <a:srgbClr val="285F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Machine Learning</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8" name="Oval 7">
              <a:extLst>
                <a:ext uri="{FF2B5EF4-FFF2-40B4-BE49-F238E27FC236}">
                  <a16:creationId xmlns:a16="http://schemas.microsoft.com/office/drawing/2014/main" id="{7EEF93D9-A460-59A7-DF73-A1E866A0C300}"/>
                </a:ext>
              </a:extLst>
            </p:cNvPr>
            <p:cNvSpPr/>
            <p:nvPr/>
          </p:nvSpPr>
          <p:spPr>
            <a:xfrm>
              <a:off x="4498471" y="2764666"/>
              <a:ext cx="2560320" cy="2560320"/>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Deep Learning</a:t>
              </a:r>
            </a:p>
          </p:txBody>
        </p:sp>
      </p:grpSp>
    </p:spTree>
    <p:extLst>
      <p:ext uri="{BB962C8B-B14F-4D97-AF65-F5344CB8AC3E}">
        <p14:creationId xmlns:p14="http://schemas.microsoft.com/office/powerpoint/2010/main" val="88123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C6B70F-726B-47E7-979D-7021EABFE917}"/>
              </a:ext>
            </a:extLst>
          </p:cNvPr>
          <p:cNvSpPr>
            <a:spLocks noGrp="1"/>
          </p:cNvSpPr>
          <p:nvPr>
            <p:ph type="title"/>
          </p:nvPr>
        </p:nvSpPr>
        <p:spPr/>
        <p:txBody>
          <a:bodyPr>
            <a:normAutofit/>
          </a:bodyPr>
          <a:lstStyle/>
          <a:p>
            <a:r>
              <a:rPr lang="en-US" sz="4400" dirty="0"/>
              <a:t>Deep Learning in Speech Recognition</a:t>
            </a:r>
          </a:p>
        </p:txBody>
      </p:sp>
      <p:sp>
        <p:nvSpPr>
          <p:cNvPr id="4" name="Slide Number Placeholder 3">
            <a:extLst>
              <a:ext uri="{FF2B5EF4-FFF2-40B4-BE49-F238E27FC236}">
                <a16:creationId xmlns:a16="http://schemas.microsoft.com/office/drawing/2014/main" id="{29E417CB-1A76-4F24-A3D3-B9D1DBB517B1}"/>
              </a:ext>
            </a:extLst>
          </p:cNvPr>
          <p:cNvSpPr>
            <a:spLocks noGrp="1"/>
          </p:cNvSpPr>
          <p:nvPr>
            <p:ph type="sldNum" sz="quarter" idx="12"/>
          </p:nvPr>
        </p:nvSpPr>
        <p:spPr/>
        <p:txBody>
          <a:bodyPr/>
          <a:lstStyle/>
          <a:p>
            <a:fld id="{6E2D2B3B-882E-40F3-A32F-6DD516915044}" type="slidenum">
              <a:rPr lang="en-US" smtClean="0"/>
              <a:pPr/>
              <a:t>14</a:t>
            </a:fld>
            <a:endParaRPr lang="en-US" dirty="0"/>
          </a:p>
        </p:txBody>
      </p:sp>
      <p:sp>
        <p:nvSpPr>
          <p:cNvPr id="6" name="object 6">
            <a:extLst>
              <a:ext uri="{FF2B5EF4-FFF2-40B4-BE49-F238E27FC236}">
                <a16:creationId xmlns:a16="http://schemas.microsoft.com/office/drawing/2014/main" id="{D3301F8D-C51D-4A94-B1EE-9AFF91B2BD2E}"/>
              </a:ext>
            </a:extLst>
          </p:cNvPr>
          <p:cNvSpPr/>
          <p:nvPr/>
        </p:nvSpPr>
        <p:spPr>
          <a:xfrm>
            <a:off x="2102406" y="1223040"/>
            <a:ext cx="8287464" cy="5052030"/>
          </a:xfrm>
          <a:prstGeom prst="rect">
            <a:avLst/>
          </a:prstGeom>
          <a:blipFill>
            <a:blip r:embed="rId2" cstate="print"/>
            <a:stretch>
              <a:fillRect/>
            </a:stretch>
          </a:blipFill>
        </p:spPr>
        <p:txBody>
          <a:bodyPr wrap="square" lIns="0" tIns="0" rIns="0" bIns="0" rtlCol="0"/>
          <a:lstStyle/>
          <a:p>
            <a:endParaRPr/>
          </a:p>
        </p:txBody>
      </p:sp>
      <p:sp>
        <p:nvSpPr>
          <p:cNvPr id="5" name="Footer Placeholder 3">
            <a:extLst>
              <a:ext uri="{FF2B5EF4-FFF2-40B4-BE49-F238E27FC236}">
                <a16:creationId xmlns:a16="http://schemas.microsoft.com/office/drawing/2014/main" id="{665F44CE-707E-03A0-CFF8-74957961DC83}"/>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2799785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4D1A72-428D-4F58-B62F-9F31E925E71D}"/>
              </a:ext>
            </a:extLst>
          </p:cNvPr>
          <p:cNvSpPr>
            <a:spLocks noGrp="1"/>
          </p:cNvSpPr>
          <p:nvPr>
            <p:ph type="title"/>
          </p:nvPr>
        </p:nvSpPr>
        <p:spPr/>
        <p:txBody>
          <a:bodyPr>
            <a:noAutofit/>
          </a:bodyPr>
          <a:lstStyle/>
          <a:p>
            <a:r>
              <a:rPr lang="en-US" sz="4000" dirty="0" err="1"/>
              <a:t>DeepLearning</a:t>
            </a:r>
            <a:r>
              <a:rPr lang="en-US" sz="4000" dirty="0"/>
              <a:t> in Computer Vision: </a:t>
            </a:r>
            <a:br>
              <a:rPr lang="en-US" sz="4000" dirty="0"/>
            </a:br>
            <a:r>
              <a:rPr lang="en-US" sz="3200" dirty="0"/>
              <a:t>ImageNet – the Computer Vision World Cup</a:t>
            </a:r>
          </a:p>
        </p:txBody>
      </p:sp>
      <p:sp>
        <p:nvSpPr>
          <p:cNvPr id="4" name="Slide Number Placeholder 3">
            <a:extLst>
              <a:ext uri="{FF2B5EF4-FFF2-40B4-BE49-F238E27FC236}">
                <a16:creationId xmlns:a16="http://schemas.microsoft.com/office/drawing/2014/main" id="{9AE85BFF-9204-42F4-A9EE-F81FB3438A2C}"/>
              </a:ext>
            </a:extLst>
          </p:cNvPr>
          <p:cNvSpPr>
            <a:spLocks noGrp="1"/>
          </p:cNvSpPr>
          <p:nvPr>
            <p:ph type="sldNum" sz="quarter" idx="12"/>
          </p:nvPr>
        </p:nvSpPr>
        <p:spPr/>
        <p:txBody>
          <a:bodyPr/>
          <a:lstStyle/>
          <a:p>
            <a:fld id="{6E2D2B3B-882E-40F3-A32F-6DD516915044}" type="slidenum">
              <a:rPr lang="en-US" smtClean="0"/>
              <a:pPr/>
              <a:t>15</a:t>
            </a:fld>
            <a:endParaRPr lang="en-US" dirty="0"/>
          </a:p>
        </p:txBody>
      </p:sp>
      <p:sp>
        <p:nvSpPr>
          <p:cNvPr id="6" name="object 8">
            <a:extLst>
              <a:ext uri="{FF2B5EF4-FFF2-40B4-BE49-F238E27FC236}">
                <a16:creationId xmlns:a16="http://schemas.microsoft.com/office/drawing/2014/main" id="{F51AC828-7BA8-4260-93ED-B00D46CFA43A}"/>
              </a:ext>
            </a:extLst>
          </p:cNvPr>
          <p:cNvSpPr/>
          <p:nvPr/>
        </p:nvSpPr>
        <p:spPr>
          <a:xfrm>
            <a:off x="1762125" y="1795574"/>
            <a:ext cx="8854927" cy="4919551"/>
          </a:xfrm>
          <a:prstGeom prst="rect">
            <a:avLst/>
          </a:prstGeom>
          <a:blipFill>
            <a:blip r:embed="rId2" cstate="print"/>
            <a:stretch>
              <a:fillRect/>
            </a:stretch>
          </a:blipFill>
        </p:spPr>
        <p:txBody>
          <a:bodyPr wrap="square" lIns="0" tIns="0" rIns="0" bIns="0" rtlCol="0"/>
          <a:lstStyle/>
          <a:p>
            <a:endParaRPr/>
          </a:p>
        </p:txBody>
      </p:sp>
      <p:sp>
        <p:nvSpPr>
          <p:cNvPr id="2" name="Footer Placeholder 3">
            <a:extLst>
              <a:ext uri="{FF2B5EF4-FFF2-40B4-BE49-F238E27FC236}">
                <a16:creationId xmlns:a16="http://schemas.microsoft.com/office/drawing/2014/main" id="{E718F9F0-EABF-ABDD-3771-F89706F8800E}"/>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124202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511B8-A30F-418E-88F4-227C755EA1C7}"/>
              </a:ext>
            </a:extLst>
          </p:cNvPr>
          <p:cNvSpPr>
            <a:spLocks noGrp="1"/>
          </p:cNvSpPr>
          <p:nvPr>
            <p:ph type="title"/>
          </p:nvPr>
        </p:nvSpPr>
        <p:spPr/>
        <p:txBody>
          <a:bodyPr>
            <a:normAutofit/>
          </a:bodyPr>
          <a:lstStyle/>
          <a:p>
            <a:r>
              <a:rPr lang="en-US" sz="4400" dirty="0"/>
              <a:t>Inspired by the brain</a:t>
            </a:r>
          </a:p>
        </p:txBody>
      </p:sp>
      <p:sp>
        <p:nvSpPr>
          <p:cNvPr id="4" name="Slide Number Placeholder 3">
            <a:extLst>
              <a:ext uri="{FF2B5EF4-FFF2-40B4-BE49-F238E27FC236}">
                <a16:creationId xmlns:a16="http://schemas.microsoft.com/office/drawing/2014/main" id="{C8984FDF-E88C-448C-9971-814226B88480}"/>
              </a:ext>
            </a:extLst>
          </p:cNvPr>
          <p:cNvSpPr>
            <a:spLocks noGrp="1"/>
          </p:cNvSpPr>
          <p:nvPr>
            <p:ph type="sldNum" sz="quarter" idx="12"/>
          </p:nvPr>
        </p:nvSpPr>
        <p:spPr/>
        <p:txBody>
          <a:bodyPr/>
          <a:lstStyle/>
          <a:p>
            <a:fld id="{6E2D2B3B-882E-40F3-A32F-6DD516915044}" type="slidenum">
              <a:rPr lang="en-US" smtClean="0"/>
              <a:pPr/>
              <a:t>16</a:t>
            </a:fld>
            <a:endParaRPr lang="en-US" dirty="0"/>
          </a:p>
        </p:txBody>
      </p:sp>
      <p:grpSp>
        <p:nvGrpSpPr>
          <p:cNvPr id="6" name="Gruppo 16">
            <a:extLst>
              <a:ext uri="{FF2B5EF4-FFF2-40B4-BE49-F238E27FC236}">
                <a16:creationId xmlns:a16="http://schemas.microsoft.com/office/drawing/2014/main" id="{61D6D189-4CB1-41F5-A61A-6FFF58D01B4F}"/>
              </a:ext>
            </a:extLst>
          </p:cNvPr>
          <p:cNvGrpSpPr/>
          <p:nvPr/>
        </p:nvGrpSpPr>
        <p:grpSpPr>
          <a:xfrm>
            <a:off x="2189172" y="1274779"/>
            <a:ext cx="7843265" cy="5060442"/>
            <a:chOff x="664463" y="1527047"/>
            <a:chExt cx="7843265" cy="5060442"/>
          </a:xfrm>
        </p:grpSpPr>
        <p:sp>
          <p:nvSpPr>
            <p:cNvPr id="7" name="object 5">
              <a:extLst>
                <a:ext uri="{FF2B5EF4-FFF2-40B4-BE49-F238E27FC236}">
                  <a16:creationId xmlns:a16="http://schemas.microsoft.com/office/drawing/2014/main" id="{3C130267-BFF5-4C50-AE59-3A0615955C65}"/>
                </a:ext>
              </a:extLst>
            </p:cNvPr>
            <p:cNvSpPr/>
            <p:nvPr/>
          </p:nvSpPr>
          <p:spPr>
            <a:xfrm>
              <a:off x="664463" y="1527047"/>
              <a:ext cx="7815833" cy="2798826"/>
            </a:xfrm>
            <a:prstGeom prst="rect">
              <a:avLst/>
            </a:prstGeom>
            <a:blipFill>
              <a:blip r:embed="rId2"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611E7219-8928-45B4-8305-36383CEC7335}"/>
                </a:ext>
              </a:extLst>
            </p:cNvPr>
            <p:cNvSpPr/>
            <p:nvPr/>
          </p:nvSpPr>
          <p:spPr>
            <a:xfrm>
              <a:off x="720851" y="1559052"/>
              <a:ext cx="7705725" cy="2688590"/>
            </a:xfrm>
            <a:custGeom>
              <a:avLst/>
              <a:gdLst/>
              <a:ahLst/>
              <a:cxnLst/>
              <a:rect l="l" t="t" r="r" b="b"/>
              <a:pathLst>
                <a:path w="7705725" h="2688590">
                  <a:moveTo>
                    <a:pt x="0" y="2688336"/>
                  </a:moveTo>
                  <a:lnTo>
                    <a:pt x="7705344" y="2688336"/>
                  </a:lnTo>
                  <a:lnTo>
                    <a:pt x="7705344" y="0"/>
                  </a:lnTo>
                  <a:lnTo>
                    <a:pt x="0" y="0"/>
                  </a:lnTo>
                  <a:lnTo>
                    <a:pt x="0" y="2688336"/>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F2473C38-A0A7-4D60-9A24-24CF8EFA835D}"/>
                </a:ext>
              </a:extLst>
            </p:cNvPr>
            <p:cNvSpPr/>
            <p:nvPr/>
          </p:nvSpPr>
          <p:spPr>
            <a:xfrm>
              <a:off x="719327" y="1572767"/>
              <a:ext cx="3852672" cy="2673095"/>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F0634F8F-323B-4786-B1B2-98A8E66EA5B3}"/>
                </a:ext>
              </a:extLst>
            </p:cNvPr>
            <p:cNvSpPr txBox="1"/>
            <p:nvPr/>
          </p:nvSpPr>
          <p:spPr>
            <a:xfrm>
              <a:off x="720851" y="1559052"/>
              <a:ext cx="7705725" cy="2291653"/>
            </a:xfrm>
            <a:prstGeom prst="rect">
              <a:avLst/>
            </a:prstGeom>
            <a:ln w="3175">
              <a:solidFill>
                <a:srgbClr val="D9D9D9"/>
              </a:solidFill>
            </a:ln>
          </p:spPr>
          <p:txBody>
            <a:bodyPr vert="horz" wrap="square" lIns="0" tIns="6350" rIns="0" bIns="0" rtlCol="0">
              <a:spAutoFit/>
            </a:bodyPr>
            <a:lstStyle/>
            <a:p>
              <a:pPr>
                <a:lnSpc>
                  <a:spcPct val="100000"/>
                </a:lnSpc>
                <a:spcBef>
                  <a:spcPts val="50"/>
                </a:spcBef>
              </a:pPr>
              <a:endParaRPr sz="2950" dirty="0">
                <a:latin typeface="Times New Roman"/>
                <a:cs typeface="Times New Roman"/>
              </a:endParaRPr>
            </a:p>
            <a:p>
              <a:pPr marL="4232275" marR="271145">
                <a:lnSpc>
                  <a:spcPct val="100000"/>
                </a:lnSpc>
              </a:pPr>
              <a:r>
                <a:rPr sz="1700" spc="-35" dirty="0">
                  <a:solidFill>
                    <a:srgbClr val="434343"/>
                  </a:solidFill>
                  <a:latin typeface="Arial"/>
                  <a:cs typeface="Arial"/>
                </a:rPr>
                <a:t>The </a:t>
              </a:r>
              <a:r>
                <a:rPr sz="1700" spc="35" dirty="0">
                  <a:solidFill>
                    <a:srgbClr val="434343"/>
                  </a:solidFill>
                  <a:latin typeface="Arial"/>
                  <a:cs typeface="Arial"/>
                </a:rPr>
                <a:t>first </a:t>
              </a:r>
              <a:r>
                <a:rPr sz="1700" i="1" spc="-10" dirty="0">
                  <a:latin typeface="Arial"/>
                  <a:cs typeface="Arial"/>
                </a:rPr>
                <a:t>hierarchy </a:t>
              </a:r>
              <a:r>
                <a:rPr sz="1700" i="1" spc="45" dirty="0">
                  <a:latin typeface="Arial"/>
                  <a:cs typeface="Arial"/>
                </a:rPr>
                <a:t>of </a:t>
              </a:r>
              <a:r>
                <a:rPr sz="1700" i="1" spc="-5" dirty="0">
                  <a:latin typeface="Arial"/>
                  <a:cs typeface="Arial"/>
                </a:rPr>
                <a:t>neurons</a:t>
              </a:r>
              <a:r>
                <a:rPr sz="1700" spc="-5" dirty="0">
                  <a:solidFill>
                    <a:srgbClr val="F57B00"/>
                  </a:solidFill>
                  <a:latin typeface="Arial"/>
                  <a:cs typeface="Arial"/>
                </a:rPr>
                <a:t>  </a:t>
              </a:r>
              <a:r>
                <a:rPr sz="1700" spc="40" dirty="0">
                  <a:solidFill>
                    <a:srgbClr val="434343"/>
                  </a:solidFill>
                  <a:latin typeface="Arial"/>
                  <a:cs typeface="Arial"/>
                </a:rPr>
                <a:t>that </a:t>
              </a:r>
              <a:r>
                <a:rPr sz="1700" spc="-20" dirty="0">
                  <a:solidFill>
                    <a:srgbClr val="434343"/>
                  </a:solidFill>
                  <a:latin typeface="Arial"/>
                  <a:cs typeface="Arial"/>
                </a:rPr>
                <a:t>receives </a:t>
              </a:r>
              <a:r>
                <a:rPr sz="1700" spc="20" dirty="0">
                  <a:solidFill>
                    <a:srgbClr val="434343"/>
                  </a:solidFill>
                  <a:latin typeface="Arial"/>
                  <a:cs typeface="Arial"/>
                </a:rPr>
                <a:t>information </a:t>
              </a:r>
              <a:r>
                <a:rPr sz="1700" dirty="0">
                  <a:solidFill>
                    <a:srgbClr val="434343"/>
                  </a:solidFill>
                  <a:latin typeface="Arial"/>
                  <a:cs typeface="Arial"/>
                </a:rPr>
                <a:t>in </a:t>
              </a:r>
              <a:r>
                <a:rPr sz="1700" spc="10" dirty="0">
                  <a:solidFill>
                    <a:srgbClr val="434343"/>
                  </a:solidFill>
                  <a:latin typeface="Arial"/>
                  <a:cs typeface="Arial"/>
                </a:rPr>
                <a:t>the  </a:t>
              </a:r>
              <a:r>
                <a:rPr sz="1700" spc="-5" dirty="0">
                  <a:solidFill>
                    <a:srgbClr val="434343"/>
                  </a:solidFill>
                  <a:latin typeface="Arial"/>
                  <a:cs typeface="Arial"/>
                </a:rPr>
                <a:t>visual </a:t>
              </a:r>
              <a:r>
                <a:rPr sz="1700" spc="10" dirty="0">
                  <a:solidFill>
                    <a:srgbClr val="434343"/>
                  </a:solidFill>
                  <a:latin typeface="Arial"/>
                  <a:cs typeface="Arial"/>
                </a:rPr>
                <a:t>cortex </a:t>
              </a:r>
              <a:r>
                <a:rPr sz="1700" spc="-35" dirty="0">
                  <a:solidFill>
                    <a:srgbClr val="434343"/>
                  </a:solidFill>
                  <a:latin typeface="Arial"/>
                  <a:cs typeface="Arial"/>
                </a:rPr>
                <a:t>are </a:t>
              </a:r>
              <a:r>
                <a:rPr sz="1700" spc="-5" dirty="0">
                  <a:solidFill>
                    <a:srgbClr val="434343"/>
                  </a:solidFill>
                  <a:latin typeface="Arial"/>
                  <a:cs typeface="Arial"/>
                </a:rPr>
                <a:t>sensitive </a:t>
              </a:r>
              <a:r>
                <a:rPr sz="1700" spc="50" dirty="0">
                  <a:solidFill>
                    <a:srgbClr val="434343"/>
                  </a:solidFill>
                  <a:latin typeface="Arial"/>
                  <a:cs typeface="Arial"/>
                </a:rPr>
                <a:t>to  </a:t>
              </a:r>
              <a:r>
                <a:rPr sz="1700" spc="10" dirty="0">
                  <a:solidFill>
                    <a:srgbClr val="434343"/>
                  </a:solidFill>
                  <a:latin typeface="Arial"/>
                  <a:cs typeface="Arial"/>
                </a:rPr>
                <a:t>specific </a:t>
              </a:r>
              <a:r>
                <a:rPr sz="1700" spc="-20" dirty="0">
                  <a:solidFill>
                    <a:srgbClr val="434343"/>
                  </a:solidFill>
                  <a:latin typeface="Arial"/>
                  <a:cs typeface="Arial"/>
                </a:rPr>
                <a:t>edges </a:t>
              </a:r>
              <a:r>
                <a:rPr sz="1700" dirty="0">
                  <a:solidFill>
                    <a:srgbClr val="434343"/>
                  </a:solidFill>
                  <a:latin typeface="Arial"/>
                  <a:cs typeface="Arial"/>
                </a:rPr>
                <a:t>while </a:t>
              </a:r>
              <a:r>
                <a:rPr sz="1700" spc="-5" dirty="0">
                  <a:solidFill>
                    <a:srgbClr val="434343"/>
                  </a:solidFill>
                  <a:latin typeface="Arial"/>
                  <a:cs typeface="Arial"/>
                </a:rPr>
                <a:t>brain</a:t>
              </a:r>
              <a:r>
                <a:rPr sz="1700" spc="-350" dirty="0">
                  <a:solidFill>
                    <a:srgbClr val="434343"/>
                  </a:solidFill>
                  <a:latin typeface="Arial"/>
                  <a:cs typeface="Arial"/>
                </a:rPr>
                <a:t> </a:t>
              </a:r>
              <a:r>
                <a:rPr sz="1700" spc="-10" dirty="0">
                  <a:solidFill>
                    <a:srgbClr val="434343"/>
                  </a:solidFill>
                  <a:latin typeface="Arial"/>
                  <a:cs typeface="Arial"/>
                </a:rPr>
                <a:t>regions  </a:t>
              </a:r>
              <a:r>
                <a:rPr sz="1700" spc="20" dirty="0">
                  <a:solidFill>
                    <a:srgbClr val="434343"/>
                  </a:solidFill>
                  <a:latin typeface="Arial"/>
                  <a:cs typeface="Arial"/>
                </a:rPr>
                <a:t>further down </a:t>
              </a:r>
              <a:r>
                <a:rPr sz="1700" spc="10" dirty="0">
                  <a:solidFill>
                    <a:srgbClr val="434343"/>
                  </a:solidFill>
                  <a:latin typeface="Arial"/>
                  <a:cs typeface="Arial"/>
                </a:rPr>
                <a:t>the </a:t>
              </a:r>
              <a:r>
                <a:rPr sz="1700" spc="-5" dirty="0">
                  <a:solidFill>
                    <a:srgbClr val="434343"/>
                  </a:solidFill>
                  <a:latin typeface="Arial"/>
                  <a:cs typeface="Arial"/>
                </a:rPr>
                <a:t>visual </a:t>
              </a:r>
              <a:r>
                <a:rPr sz="1700" spc="-15" dirty="0">
                  <a:solidFill>
                    <a:srgbClr val="434343"/>
                  </a:solidFill>
                  <a:latin typeface="Arial"/>
                  <a:cs typeface="Arial"/>
                </a:rPr>
                <a:t>pipeline  </a:t>
              </a:r>
              <a:r>
                <a:rPr sz="1700" spc="-35" dirty="0">
                  <a:solidFill>
                    <a:srgbClr val="434343"/>
                  </a:solidFill>
                  <a:latin typeface="Arial"/>
                  <a:cs typeface="Arial"/>
                </a:rPr>
                <a:t>are </a:t>
              </a:r>
              <a:r>
                <a:rPr sz="1700" spc="-5" dirty="0">
                  <a:solidFill>
                    <a:srgbClr val="434343"/>
                  </a:solidFill>
                  <a:latin typeface="Arial"/>
                  <a:cs typeface="Arial"/>
                </a:rPr>
                <a:t>sensitive </a:t>
              </a:r>
              <a:r>
                <a:rPr sz="1700" spc="50" dirty="0">
                  <a:solidFill>
                    <a:srgbClr val="434343"/>
                  </a:solidFill>
                  <a:latin typeface="Arial"/>
                  <a:cs typeface="Arial"/>
                </a:rPr>
                <a:t>to </a:t>
              </a:r>
              <a:r>
                <a:rPr sz="1700" spc="10" dirty="0">
                  <a:solidFill>
                    <a:srgbClr val="434343"/>
                  </a:solidFill>
                  <a:latin typeface="Arial"/>
                  <a:cs typeface="Arial"/>
                </a:rPr>
                <a:t>more </a:t>
              </a:r>
              <a:r>
                <a:rPr sz="1700" spc="5" dirty="0">
                  <a:solidFill>
                    <a:srgbClr val="434343"/>
                  </a:solidFill>
                  <a:latin typeface="Arial"/>
                  <a:cs typeface="Arial"/>
                </a:rPr>
                <a:t>complex  </a:t>
              </a:r>
              <a:r>
                <a:rPr sz="1700" spc="20" dirty="0">
                  <a:solidFill>
                    <a:srgbClr val="434343"/>
                  </a:solidFill>
                  <a:latin typeface="Arial"/>
                  <a:cs typeface="Arial"/>
                </a:rPr>
                <a:t>structures </a:t>
              </a:r>
              <a:r>
                <a:rPr sz="1700" spc="10" dirty="0">
                  <a:solidFill>
                    <a:srgbClr val="434343"/>
                  </a:solidFill>
                  <a:latin typeface="Arial"/>
                  <a:cs typeface="Arial"/>
                </a:rPr>
                <a:t>such </a:t>
              </a:r>
              <a:r>
                <a:rPr sz="1700" spc="-10" dirty="0">
                  <a:solidFill>
                    <a:srgbClr val="434343"/>
                  </a:solidFill>
                  <a:latin typeface="Arial"/>
                  <a:cs typeface="Arial"/>
                </a:rPr>
                <a:t>as</a:t>
              </a:r>
              <a:r>
                <a:rPr sz="1700" spc="-315" dirty="0">
                  <a:solidFill>
                    <a:srgbClr val="434343"/>
                  </a:solidFill>
                  <a:latin typeface="Arial"/>
                  <a:cs typeface="Arial"/>
                </a:rPr>
                <a:t> </a:t>
              </a:r>
              <a:r>
                <a:rPr sz="1700" spc="-10" dirty="0">
                  <a:solidFill>
                    <a:srgbClr val="434343"/>
                  </a:solidFill>
                  <a:latin typeface="Arial"/>
                  <a:cs typeface="Arial"/>
                </a:rPr>
                <a:t>faces.</a:t>
              </a:r>
              <a:endParaRPr sz="1700" dirty="0">
                <a:latin typeface="Arial"/>
                <a:cs typeface="Arial"/>
              </a:endParaRPr>
            </a:p>
          </p:txBody>
        </p:sp>
        <p:sp>
          <p:nvSpPr>
            <p:cNvPr id="11" name="object 9">
              <a:extLst>
                <a:ext uri="{FF2B5EF4-FFF2-40B4-BE49-F238E27FC236}">
                  <a16:creationId xmlns:a16="http://schemas.microsoft.com/office/drawing/2014/main" id="{A11EF4EF-B380-4447-871E-850F197D529E}"/>
                </a:ext>
              </a:extLst>
            </p:cNvPr>
            <p:cNvSpPr/>
            <p:nvPr/>
          </p:nvSpPr>
          <p:spPr>
            <a:xfrm>
              <a:off x="691895" y="4337303"/>
              <a:ext cx="7815833" cy="1116330"/>
            </a:xfrm>
            <a:prstGeom prst="rect">
              <a:avLst/>
            </a:prstGeom>
            <a:blipFill>
              <a:blip r:embed="rId4" cstate="print"/>
              <a:stretch>
                <a:fillRect/>
              </a:stretch>
            </a:blipFill>
          </p:spPr>
          <p:txBody>
            <a:bodyPr wrap="square" lIns="0" tIns="0" rIns="0" bIns="0" rtlCol="0"/>
            <a:lstStyle/>
            <a:p>
              <a:endParaRPr/>
            </a:p>
          </p:txBody>
        </p:sp>
        <p:sp>
          <p:nvSpPr>
            <p:cNvPr id="12" name="object 10">
              <a:extLst>
                <a:ext uri="{FF2B5EF4-FFF2-40B4-BE49-F238E27FC236}">
                  <a16:creationId xmlns:a16="http://schemas.microsoft.com/office/drawing/2014/main" id="{4FD65E88-9FC0-49AD-99EC-FE36920D4479}"/>
                </a:ext>
              </a:extLst>
            </p:cNvPr>
            <p:cNvSpPr/>
            <p:nvPr/>
          </p:nvSpPr>
          <p:spPr>
            <a:xfrm>
              <a:off x="1792223" y="4369308"/>
              <a:ext cx="6661784" cy="1005840"/>
            </a:xfrm>
            <a:custGeom>
              <a:avLst/>
              <a:gdLst/>
              <a:ahLst/>
              <a:cxnLst/>
              <a:rect l="l" t="t" r="r" b="b"/>
              <a:pathLst>
                <a:path w="6661784" h="1005839">
                  <a:moveTo>
                    <a:pt x="0" y="1005840"/>
                  </a:moveTo>
                  <a:lnTo>
                    <a:pt x="6661404" y="1005840"/>
                  </a:lnTo>
                  <a:lnTo>
                    <a:pt x="6661404" y="0"/>
                  </a:lnTo>
                  <a:lnTo>
                    <a:pt x="0" y="0"/>
                  </a:lnTo>
                  <a:lnTo>
                    <a:pt x="0" y="1005840"/>
                  </a:lnTo>
                  <a:close/>
                </a:path>
              </a:pathLst>
            </a:custGeom>
            <a:solidFill>
              <a:srgbClr val="FFFFFF"/>
            </a:solidFill>
          </p:spPr>
          <p:txBody>
            <a:bodyPr wrap="square" lIns="0" tIns="0" rIns="0" bIns="0" rtlCol="0"/>
            <a:lstStyle/>
            <a:p>
              <a:endParaRPr/>
            </a:p>
          </p:txBody>
        </p:sp>
        <p:sp>
          <p:nvSpPr>
            <p:cNvPr id="13" name="object 11">
              <a:extLst>
                <a:ext uri="{FF2B5EF4-FFF2-40B4-BE49-F238E27FC236}">
                  <a16:creationId xmlns:a16="http://schemas.microsoft.com/office/drawing/2014/main" id="{183E620B-6A8B-4F93-A5FC-4B1BC3C95F67}"/>
                </a:ext>
              </a:extLst>
            </p:cNvPr>
            <p:cNvSpPr/>
            <p:nvPr/>
          </p:nvSpPr>
          <p:spPr>
            <a:xfrm>
              <a:off x="748283" y="4369308"/>
              <a:ext cx="7705725" cy="1005840"/>
            </a:xfrm>
            <a:custGeom>
              <a:avLst/>
              <a:gdLst/>
              <a:ahLst/>
              <a:cxnLst/>
              <a:rect l="l" t="t" r="r" b="b"/>
              <a:pathLst>
                <a:path w="7705725" h="1005839">
                  <a:moveTo>
                    <a:pt x="0" y="1005840"/>
                  </a:moveTo>
                  <a:lnTo>
                    <a:pt x="7705344" y="1005840"/>
                  </a:lnTo>
                  <a:lnTo>
                    <a:pt x="7705344" y="0"/>
                  </a:lnTo>
                  <a:lnTo>
                    <a:pt x="0" y="0"/>
                  </a:lnTo>
                  <a:lnTo>
                    <a:pt x="0" y="1005840"/>
                  </a:lnTo>
                  <a:close/>
                </a:path>
              </a:pathLst>
            </a:custGeom>
            <a:ln w="3175">
              <a:solidFill>
                <a:srgbClr val="D9D9D9"/>
              </a:solidFill>
            </a:ln>
          </p:spPr>
          <p:txBody>
            <a:bodyPr wrap="square" lIns="0" tIns="0" rIns="0" bIns="0" rtlCol="0"/>
            <a:lstStyle/>
            <a:p>
              <a:endParaRPr/>
            </a:p>
          </p:txBody>
        </p:sp>
        <p:sp>
          <p:nvSpPr>
            <p:cNvPr id="14" name="object 12">
              <a:extLst>
                <a:ext uri="{FF2B5EF4-FFF2-40B4-BE49-F238E27FC236}">
                  <a16:creationId xmlns:a16="http://schemas.microsoft.com/office/drawing/2014/main" id="{291383E7-DB09-42C6-A78C-C49993A0A9B4}"/>
                </a:ext>
              </a:extLst>
            </p:cNvPr>
            <p:cNvSpPr txBox="1"/>
            <p:nvPr/>
          </p:nvSpPr>
          <p:spPr>
            <a:xfrm>
              <a:off x="1792223" y="4611116"/>
              <a:ext cx="6659880" cy="514350"/>
            </a:xfrm>
            <a:prstGeom prst="rect">
              <a:avLst/>
            </a:prstGeom>
          </p:spPr>
          <p:txBody>
            <a:bodyPr vert="horz" wrap="square" lIns="0" tIns="13335" rIns="0" bIns="0" rtlCol="0">
              <a:spAutoFit/>
            </a:bodyPr>
            <a:lstStyle/>
            <a:p>
              <a:pPr marL="274955" marR="254000">
                <a:lnSpc>
                  <a:spcPct val="100000"/>
                </a:lnSpc>
                <a:spcBef>
                  <a:spcPts val="105"/>
                </a:spcBef>
              </a:pPr>
              <a:r>
                <a:rPr sz="1600" spc="-55" dirty="0">
                  <a:solidFill>
                    <a:srgbClr val="434343"/>
                  </a:solidFill>
                  <a:latin typeface="Arial"/>
                  <a:cs typeface="Arial"/>
                </a:rPr>
                <a:t>Our</a:t>
              </a:r>
              <a:r>
                <a:rPr sz="1600" spc="-60" dirty="0">
                  <a:solidFill>
                    <a:srgbClr val="434343"/>
                  </a:solidFill>
                  <a:latin typeface="Arial"/>
                  <a:cs typeface="Arial"/>
                </a:rPr>
                <a:t> </a:t>
              </a:r>
              <a:r>
                <a:rPr sz="1600" spc="-5" dirty="0">
                  <a:solidFill>
                    <a:srgbClr val="434343"/>
                  </a:solidFill>
                  <a:latin typeface="Arial"/>
                  <a:cs typeface="Arial"/>
                </a:rPr>
                <a:t>brain</a:t>
              </a:r>
              <a:r>
                <a:rPr sz="1600" spc="-65" dirty="0">
                  <a:solidFill>
                    <a:srgbClr val="434343"/>
                  </a:solidFill>
                  <a:latin typeface="Arial"/>
                  <a:cs typeface="Arial"/>
                </a:rPr>
                <a:t> </a:t>
              </a:r>
              <a:r>
                <a:rPr sz="1600" spc="-5" dirty="0">
                  <a:solidFill>
                    <a:srgbClr val="434343"/>
                  </a:solidFill>
                  <a:latin typeface="Arial"/>
                  <a:cs typeface="Arial"/>
                </a:rPr>
                <a:t>has</a:t>
              </a:r>
              <a:r>
                <a:rPr sz="1600" spc="-60" dirty="0">
                  <a:solidFill>
                    <a:srgbClr val="434343"/>
                  </a:solidFill>
                  <a:latin typeface="Arial"/>
                  <a:cs typeface="Arial"/>
                </a:rPr>
                <a:t> </a:t>
              </a:r>
              <a:r>
                <a:rPr sz="1600" spc="20" dirty="0">
                  <a:solidFill>
                    <a:srgbClr val="434343"/>
                  </a:solidFill>
                  <a:latin typeface="Arial"/>
                  <a:cs typeface="Arial"/>
                </a:rPr>
                <a:t>lots</a:t>
              </a:r>
              <a:r>
                <a:rPr sz="1600" spc="-60" dirty="0">
                  <a:solidFill>
                    <a:srgbClr val="434343"/>
                  </a:solidFill>
                  <a:latin typeface="Arial"/>
                  <a:cs typeface="Arial"/>
                </a:rPr>
                <a:t> </a:t>
              </a:r>
              <a:r>
                <a:rPr sz="1600" spc="35" dirty="0">
                  <a:solidFill>
                    <a:srgbClr val="434343"/>
                  </a:solidFill>
                  <a:latin typeface="Arial"/>
                  <a:cs typeface="Arial"/>
                </a:rPr>
                <a:t>of</a:t>
              </a:r>
              <a:r>
                <a:rPr sz="1600" spc="-60" dirty="0">
                  <a:solidFill>
                    <a:srgbClr val="434343"/>
                  </a:solidFill>
                  <a:latin typeface="Arial"/>
                  <a:cs typeface="Arial"/>
                </a:rPr>
                <a:t> </a:t>
              </a:r>
              <a:r>
                <a:rPr sz="1600" spc="-10" dirty="0">
                  <a:solidFill>
                    <a:srgbClr val="434343"/>
                  </a:solidFill>
                  <a:latin typeface="Arial"/>
                  <a:cs typeface="Arial"/>
                </a:rPr>
                <a:t>neurons</a:t>
              </a:r>
              <a:r>
                <a:rPr sz="1600" spc="-60" dirty="0">
                  <a:solidFill>
                    <a:srgbClr val="434343"/>
                  </a:solidFill>
                  <a:latin typeface="Arial"/>
                  <a:cs typeface="Arial"/>
                </a:rPr>
                <a:t> </a:t>
              </a:r>
              <a:r>
                <a:rPr sz="1600" dirty="0">
                  <a:solidFill>
                    <a:srgbClr val="434343"/>
                  </a:solidFill>
                  <a:latin typeface="Arial"/>
                  <a:cs typeface="Arial"/>
                </a:rPr>
                <a:t>connected</a:t>
              </a:r>
              <a:r>
                <a:rPr sz="1600" spc="-135" dirty="0">
                  <a:solidFill>
                    <a:srgbClr val="434343"/>
                  </a:solidFill>
                  <a:latin typeface="Arial"/>
                  <a:cs typeface="Arial"/>
                </a:rPr>
                <a:t> </a:t>
              </a:r>
              <a:r>
                <a:rPr sz="1600" spc="5" dirty="0">
                  <a:solidFill>
                    <a:srgbClr val="434343"/>
                  </a:solidFill>
                  <a:latin typeface="Arial"/>
                  <a:cs typeface="Arial"/>
                </a:rPr>
                <a:t>together</a:t>
              </a:r>
              <a:r>
                <a:rPr sz="1600" spc="-15" dirty="0">
                  <a:solidFill>
                    <a:srgbClr val="434343"/>
                  </a:solidFill>
                  <a:latin typeface="Arial"/>
                  <a:cs typeface="Arial"/>
                </a:rPr>
                <a:t> </a:t>
              </a:r>
              <a:r>
                <a:rPr sz="1600" spc="-10" dirty="0">
                  <a:solidFill>
                    <a:srgbClr val="434343"/>
                  </a:solidFill>
                  <a:latin typeface="Arial"/>
                  <a:cs typeface="Arial"/>
                </a:rPr>
                <a:t>and</a:t>
              </a:r>
              <a:r>
                <a:rPr sz="1600" spc="-65" dirty="0">
                  <a:solidFill>
                    <a:srgbClr val="434343"/>
                  </a:solidFill>
                  <a:latin typeface="Arial"/>
                  <a:cs typeface="Arial"/>
                </a:rPr>
                <a:t> </a:t>
              </a:r>
              <a:r>
                <a:rPr sz="1600" dirty="0">
                  <a:solidFill>
                    <a:srgbClr val="434343"/>
                  </a:solidFill>
                  <a:latin typeface="Arial"/>
                  <a:cs typeface="Arial"/>
                </a:rPr>
                <a:t>the</a:t>
              </a:r>
              <a:r>
                <a:rPr sz="1600" spc="-45" dirty="0">
                  <a:solidFill>
                    <a:srgbClr val="434343"/>
                  </a:solidFill>
                  <a:latin typeface="Arial"/>
                  <a:cs typeface="Arial"/>
                </a:rPr>
                <a:t> </a:t>
              </a:r>
              <a:r>
                <a:rPr sz="1600" spc="15" dirty="0">
                  <a:latin typeface="Arial"/>
                  <a:cs typeface="Arial"/>
                </a:rPr>
                <a:t>strength</a:t>
              </a:r>
              <a:r>
                <a:rPr sz="1600" spc="-60" dirty="0">
                  <a:latin typeface="Arial"/>
                  <a:cs typeface="Arial"/>
                </a:rPr>
                <a:t> </a:t>
              </a:r>
              <a:r>
                <a:rPr sz="1600" spc="40" dirty="0">
                  <a:latin typeface="Arial"/>
                  <a:cs typeface="Arial"/>
                </a:rPr>
                <a:t>of  </a:t>
              </a:r>
              <a:r>
                <a:rPr sz="1600" dirty="0">
                  <a:latin typeface="Arial"/>
                  <a:cs typeface="Arial"/>
                </a:rPr>
                <a:t>the</a:t>
              </a:r>
              <a:r>
                <a:rPr sz="1600" spc="-55" dirty="0">
                  <a:latin typeface="Arial"/>
                  <a:cs typeface="Arial"/>
                </a:rPr>
                <a:t> </a:t>
              </a:r>
              <a:r>
                <a:rPr sz="1600" spc="5" dirty="0">
                  <a:latin typeface="Arial"/>
                  <a:cs typeface="Arial"/>
                </a:rPr>
                <a:t>connections</a:t>
              </a:r>
              <a:r>
                <a:rPr sz="1600" spc="-100" dirty="0">
                  <a:latin typeface="Arial"/>
                  <a:cs typeface="Arial"/>
                </a:rPr>
                <a:t> </a:t>
              </a:r>
              <a:r>
                <a:rPr sz="1600" spc="-5" dirty="0">
                  <a:latin typeface="Arial"/>
                  <a:cs typeface="Arial"/>
                </a:rPr>
                <a:t>between</a:t>
              </a:r>
              <a:r>
                <a:rPr sz="1600" spc="-90" dirty="0">
                  <a:latin typeface="Arial"/>
                  <a:cs typeface="Arial"/>
                </a:rPr>
                <a:t> </a:t>
              </a:r>
              <a:r>
                <a:rPr sz="1600" spc="-10" dirty="0">
                  <a:latin typeface="Arial"/>
                  <a:cs typeface="Arial"/>
                </a:rPr>
                <a:t>neurons</a:t>
              </a:r>
              <a:r>
                <a:rPr sz="1600" spc="-70" dirty="0">
                  <a:latin typeface="Arial"/>
                  <a:cs typeface="Arial"/>
                </a:rPr>
                <a:t> </a:t>
              </a:r>
              <a:r>
                <a:rPr sz="1600" spc="-5" dirty="0">
                  <a:latin typeface="Arial"/>
                  <a:cs typeface="Arial"/>
                </a:rPr>
                <a:t>represents</a:t>
              </a:r>
              <a:r>
                <a:rPr sz="1600" spc="-95" dirty="0">
                  <a:latin typeface="Arial"/>
                  <a:cs typeface="Arial"/>
                </a:rPr>
                <a:t> </a:t>
              </a:r>
              <a:r>
                <a:rPr sz="1600" dirty="0">
                  <a:latin typeface="Arial"/>
                  <a:cs typeface="Arial"/>
                </a:rPr>
                <a:t>long</a:t>
              </a:r>
              <a:r>
                <a:rPr sz="1600" spc="-65" dirty="0">
                  <a:latin typeface="Arial"/>
                  <a:cs typeface="Arial"/>
                </a:rPr>
                <a:t> </a:t>
              </a:r>
              <a:r>
                <a:rPr sz="1600" spc="30" dirty="0">
                  <a:latin typeface="Arial"/>
                  <a:cs typeface="Arial"/>
                </a:rPr>
                <a:t>term</a:t>
              </a:r>
              <a:r>
                <a:rPr sz="1600" spc="-60" dirty="0">
                  <a:latin typeface="Arial"/>
                  <a:cs typeface="Arial"/>
                </a:rPr>
                <a:t> </a:t>
              </a:r>
              <a:r>
                <a:rPr sz="1600" spc="-15" dirty="0">
                  <a:latin typeface="Arial"/>
                  <a:cs typeface="Arial"/>
                </a:rPr>
                <a:t>knowledge.</a:t>
              </a:r>
              <a:endParaRPr sz="1600" dirty="0">
                <a:latin typeface="Arial"/>
                <a:cs typeface="Arial"/>
              </a:endParaRPr>
            </a:p>
          </p:txBody>
        </p:sp>
        <p:sp>
          <p:nvSpPr>
            <p:cNvPr id="15" name="object 13">
              <a:extLst>
                <a:ext uri="{FF2B5EF4-FFF2-40B4-BE49-F238E27FC236}">
                  <a16:creationId xmlns:a16="http://schemas.microsoft.com/office/drawing/2014/main" id="{869C3B44-EA64-4854-837F-4256F984E2D0}"/>
                </a:ext>
              </a:extLst>
            </p:cNvPr>
            <p:cNvSpPr/>
            <p:nvPr/>
          </p:nvSpPr>
          <p:spPr>
            <a:xfrm>
              <a:off x="991514" y="4594809"/>
              <a:ext cx="1018032" cy="533704"/>
            </a:xfrm>
            <a:prstGeom prst="rect">
              <a:avLst/>
            </a:prstGeom>
            <a:blipFill>
              <a:blip r:embed="rId5" cstate="print"/>
              <a:stretch>
                <a:fillRect/>
              </a:stretch>
            </a:blipFill>
          </p:spPr>
          <p:txBody>
            <a:bodyPr wrap="square" lIns="0" tIns="0" rIns="0" bIns="0" rtlCol="0"/>
            <a:lstStyle/>
            <a:p>
              <a:endParaRPr/>
            </a:p>
          </p:txBody>
        </p:sp>
        <p:sp>
          <p:nvSpPr>
            <p:cNvPr id="16" name="object 14">
              <a:extLst>
                <a:ext uri="{FF2B5EF4-FFF2-40B4-BE49-F238E27FC236}">
                  <a16:creationId xmlns:a16="http://schemas.microsoft.com/office/drawing/2014/main" id="{B9A63EA9-1E29-4E32-9EE8-5B84E2AB5EF9}"/>
                </a:ext>
              </a:extLst>
            </p:cNvPr>
            <p:cNvSpPr/>
            <p:nvPr/>
          </p:nvSpPr>
          <p:spPr>
            <a:xfrm>
              <a:off x="691895" y="5471159"/>
              <a:ext cx="7815833" cy="1116330"/>
            </a:xfrm>
            <a:prstGeom prst="rect">
              <a:avLst/>
            </a:prstGeom>
            <a:blipFill>
              <a:blip r:embed="rId4" cstate="print"/>
              <a:stretch>
                <a:fillRect/>
              </a:stretch>
            </a:blipFill>
          </p:spPr>
          <p:txBody>
            <a:bodyPr wrap="square" lIns="0" tIns="0" rIns="0" bIns="0" rtlCol="0"/>
            <a:lstStyle/>
            <a:p>
              <a:endParaRPr/>
            </a:p>
          </p:txBody>
        </p:sp>
        <p:sp>
          <p:nvSpPr>
            <p:cNvPr id="17" name="object 15">
              <a:extLst>
                <a:ext uri="{FF2B5EF4-FFF2-40B4-BE49-F238E27FC236}">
                  <a16:creationId xmlns:a16="http://schemas.microsoft.com/office/drawing/2014/main" id="{2244ED53-2712-4DDD-A313-02935C444538}"/>
                </a:ext>
              </a:extLst>
            </p:cNvPr>
            <p:cNvSpPr txBox="1"/>
            <p:nvPr/>
          </p:nvSpPr>
          <p:spPr>
            <a:xfrm>
              <a:off x="1792223" y="5504689"/>
              <a:ext cx="6659880" cy="731610"/>
            </a:xfrm>
            <a:prstGeom prst="rect">
              <a:avLst/>
            </a:prstGeom>
            <a:solidFill>
              <a:srgbClr val="FFFFFF"/>
            </a:solidFill>
          </p:spPr>
          <p:txBody>
            <a:bodyPr vert="horz" wrap="square" lIns="0" tIns="236854" rIns="0" bIns="0" rtlCol="0">
              <a:spAutoFit/>
            </a:bodyPr>
            <a:lstStyle/>
            <a:p>
              <a:pPr marL="301625">
                <a:lnSpc>
                  <a:spcPct val="100000"/>
                </a:lnSpc>
                <a:spcBef>
                  <a:spcPts val="1864"/>
                </a:spcBef>
              </a:pPr>
              <a:r>
                <a:rPr sz="1600" b="1" spc="-75" dirty="0">
                  <a:highlight>
                    <a:srgbClr val="FFFF00"/>
                  </a:highlight>
                  <a:latin typeface="Arial"/>
                  <a:cs typeface="Arial"/>
                </a:rPr>
                <a:t>One </a:t>
              </a:r>
              <a:r>
                <a:rPr sz="1600" b="1" spc="-10" dirty="0">
                  <a:highlight>
                    <a:srgbClr val="FFFF00"/>
                  </a:highlight>
                  <a:latin typeface="Arial"/>
                  <a:cs typeface="Arial"/>
                </a:rPr>
                <a:t>learning</a:t>
              </a:r>
              <a:r>
                <a:rPr sz="1600" b="1" spc="-65" dirty="0">
                  <a:highlight>
                    <a:srgbClr val="FFFF00"/>
                  </a:highlight>
                  <a:latin typeface="Arial"/>
                  <a:cs typeface="Arial"/>
                </a:rPr>
                <a:t> </a:t>
              </a:r>
              <a:r>
                <a:rPr sz="1600" b="1" spc="15" dirty="0">
                  <a:highlight>
                    <a:srgbClr val="FFFF00"/>
                  </a:highlight>
                  <a:latin typeface="Arial"/>
                  <a:cs typeface="Arial"/>
                </a:rPr>
                <a:t>algorithm</a:t>
              </a:r>
              <a:r>
                <a:rPr sz="1600" b="1" spc="-70" dirty="0">
                  <a:highlight>
                    <a:srgbClr val="FFFF00"/>
                  </a:highlight>
                  <a:latin typeface="Arial"/>
                  <a:cs typeface="Arial"/>
                </a:rPr>
                <a:t> </a:t>
              </a:r>
              <a:r>
                <a:rPr sz="1600" b="1" spc="-10" dirty="0">
                  <a:highlight>
                    <a:srgbClr val="FFFF00"/>
                  </a:highlight>
                  <a:latin typeface="Arial"/>
                  <a:cs typeface="Arial"/>
                </a:rPr>
                <a:t>hypothesis</a:t>
              </a:r>
              <a:r>
                <a:rPr lang="en-US" sz="1600" b="1" spc="-10" dirty="0">
                  <a:latin typeface="Arial"/>
                  <a:cs typeface="Arial"/>
                </a:rPr>
                <a:t>:</a:t>
              </a:r>
              <a:r>
                <a:rPr lang="en-US" sz="1600" spc="-10" dirty="0">
                  <a:latin typeface="Arial"/>
                  <a:cs typeface="Arial"/>
                </a:rPr>
                <a:t> all</a:t>
              </a:r>
              <a:r>
                <a:rPr lang="en-US" sz="1600" spc="-5" dirty="0">
                  <a:solidFill>
                    <a:srgbClr val="434343"/>
                  </a:solidFill>
                  <a:latin typeface="Arial"/>
                  <a:cs typeface="Arial"/>
                </a:rPr>
                <a:t> </a:t>
              </a:r>
              <a:r>
                <a:rPr sz="1600" spc="15" dirty="0">
                  <a:solidFill>
                    <a:srgbClr val="434343"/>
                  </a:solidFill>
                  <a:latin typeface="Arial"/>
                  <a:cs typeface="Arial"/>
                </a:rPr>
                <a:t>significant</a:t>
              </a:r>
              <a:r>
                <a:rPr sz="1600" spc="-70" dirty="0">
                  <a:solidFill>
                    <a:srgbClr val="434343"/>
                  </a:solidFill>
                  <a:latin typeface="Arial"/>
                  <a:cs typeface="Arial"/>
                </a:rPr>
                <a:t> </a:t>
              </a:r>
              <a:r>
                <a:rPr sz="1600" spc="10" dirty="0">
                  <a:solidFill>
                    <a:srgbClr val="434343"/>
                  </a:solidFill>
                  <a:latin typeface="Arial"/>
                  <a:cs typeface="Arial"/>
                </a:rPr>
                <a:t>mental</a:t>
              </a:r>
              <a:r>
                <a:rPr sz="1600" spc="-55" dirty="0">
                  <a:solidFill>
                    <a:srgbClr val="434343"/>
                  </a:solidFill>
                  <a:latin typeface="Arial"/>
                  <a:cs typeface="Arial"/>
                </a:rPr>
                <a:t> </a:t>
              </a:r>
              <a:r>
                <a:rPr sz="1600" spc="15" dirty="0">
                  <a:solidFill>
                    <a:srgbClr val="434343"/>
                  </a:solidFill>
                  <a:latin typeface="Arial"/>
                  <a:cs typeface="Arial"/>
                </a:rPr>
                <a:t>algorithms</a:t>
              </a:r>
              <a:endParaRPr sz="1600" dirty="0">
                <a:latin typeface="Arial"/>
                <a:cs typeface="Arial"/>
              </a:endParaRPr>
            </a:p>
            <a:p>
              <a:pPr marL="301625">
                <a:lnSpc>
                  <a:spcPct val="100000"/>
                </a:lnSpc>
              </a:pPr>
              <a:r>
                <a:rPr sz="1600" spc="-25" dirty="0">
                  <a:solidFill>
                    <a:srgbClr val="434343"/>
                  </a:solidFill>
                  <a:latin typeface="Arial"/>
                  <a:cs typeface="Arial"/>
                </a:rPr>
                <a:t>are</a:t>
              </a:r>
              <a:r>
                <a:rPr sz="1600" spc="-70" dirty="0">
                  <a:solidFill>
                    <a:srgbClr val="434343"/>
                  </a:solidFill>
                  <a:latin typeface="Arial"/>
                  <a:cs typeface="Arial"/>
                </a:rPr>
                <a:t> </a:t>
              </a:r>
              <a:r>
                <a:rPr sz="1600" spc="-20" dirty="0">
                  <a:solidFill>
                    <a:srgbClr val="434343"/>
                  </a:solidFill>
                  <a:latin typeface="Arial"/>
                  <a:cs typeface="Arial"/>
                </a:rPr>
                <a:t>learned</a:t>
              </a:r>
              <a:r>
                <a:rPr sz="1600" spc="-85" dirty="0">
                  <a:solidFill>
                    <a:srgbClr val="434343"/>
                  </a:solidFill>
                  <a:latin typeface="Arial"/>
                  <a:cs typeface="Arial"/>
                </a:rPr>
                <a:t> </a:t>
              </a:r>
              <a:r>
                <a:rPr sz="1600" spc="-5" dirty="0">
                  <a:solidFill>
                    <a:srgbClr val="434343"/>
                  </a:solidFill>
                  <a:latin typeface="Arial"/>
                  <a:cs typeface="Arial"/>
                </a:rPr>
                <a:t>except</a:t>
              </a:r>
              <a:r>
                <a:rPr sz="1600" spc="-90" dirty="0">
                  <a:solidFill>
                    <a:srgbClr val="434343"/>
                  </a:solidFill>
                  <a:latin typeface="Arial"/>
                  <a:cs typeface="Arial"/>
                </a:rPr>
                <a:t> </a:t>
              </a:r>
              <a:r>
                <a:rPr sz="1600" spc="30" dirty="0">
                  <a:solidFill>
                    <a:srgbClr val="434343"/>
                  </a:solidFill>
                  <a:latin typeface="Arial"/>
                  <a:cs typeface="Arial"/>
                </a:rPr>
                <a:t>for</a:t>
              </a:r>
              <a:r>
                <a:rPr sz="1600" spc="-60" dirty="0">
                  <a:solidFill>
                    <a:srgbClr val="434343"/>
                  </a:solidFill>
                  <a:latin typeface="Arial"/>
                  <a:cs typeface="Arial"/>
                </a:rPr>
                <a:t> </a:t>
              </a:r>
              <a:r>
                <a:rPr sz="1600" dirty="0">
                  <a:solidFill>
                    <a:srgbClr val="434343"/>
                  </a:solidFill>
                  <a:latin typeface="Arial"/>
                  <a:cs typeface="Arial"/>
                </a:rPr>
                <a:t>the</a:t>
              </a:r>
              <a:r>
                <a:rPr sz="1600" spc="-70" dirty="0">
                  <a:solidFill>
                    <a:srgbClr val="434343"/>
                  </a:solidFill>
                  <a:latin typeface="Arial"/>
                  <a:cs typeface="Arial"/>
                </a:rPr>
                <a:t> </a:t>
              </a:r>
              <a:r>
                <a:rPr sz="1600" spc="-10" dirty="0">
                  <a:solidFill>
                    <a:srgbClr val="434343"/>
                  </a:solidFill>
                  <a:latin typeface="Arial"/>
                  <a:cs typeface="Arial"/>
                </a:rPr>
                <a:t>learning</a:t>
              </a:r>
              <a:r>
                <a:rPr sz="1600" spc="-65" dirty="0">
                  <a:solidFill>
                    <a:srgbClr val="434343"/>
                  </a:solidFill>
                  <a:latin typeface="Arial"/>
                  <a:cs typeface="Arial"/>
                </a:rPr>
                <a:t> </a:t>
              </a:r>
              <a:r>
                <a:rPr sz="1600" spc="-10" dirty="0">
                  <a:solidFill>
                    <a:srgbClr val="434343"/>
                  </a:solidFill>
                  <a:latin typeface="Arial"/>
                  <a:cs typeface="Arial"/>
                </a:rPr>
                <a:t>and</a:t>
              </a:r>
              <a:r>
                <a:rPr sz="1600" spc="-70" dirty="0">
                  <a:solidFill>
                    <a:srgbClr val="434343"/>
                  </a:solidFill>
                  <a:latin typeface="Arial"/>
                  <a:cs typeface="Arial"/>
                </a:rPr>
                <a:t> </a:t>
              </a:r>
              <a:r>
                <a:rPr sz="1600" dirty="0">
                  <a:solidFill>
                    <a:srgbClr val="434343"/>
                  </a:solidFill>
                  <a:latin typeface="Arial"/>
                  <a:cs typeface="Arial"/>
                </a:rPr>
                <a:t>reward</a:t>
              </a:r>
              <a:r>
                <a:rPr sz="1600" spc="-85" dirty="0">
                  <a:solidFill>
                    <a:srgbClr val="434343"/>
                  </a:solidFill>
                  <a:latin typeface="Arial"/>
                  <a:cs typeface="Arial"/>
                </a:rPr>
                <a:t> </a:t>
              </a:r>
              <a:r>
                <a:rPr sz="1600" dirty="0">
                  <a:solidFill>
                    <a:srgbClr val="434343"/>
                  </a:solidFill>
                  <a:latin typeface="Arial"/>
                  <a:cs typeface="Arial"/>
                </a:rPr>
                <a:t>machinery</a:t>
              </a:r>
              <a:r>
                <a:rPr sz="1600" spc="-75" dirty="0">
                  <a:solidFill>
                    <a:srgbClr val="434343"/>
                  </a:solidFill>
                  <a:latin typeface="Arial"/>
                  <a:cs typeface="Arial"/>
                </a:rPr>
                <a:t> </a:t>
              </a:r>
              <a:r>
                <a:rPr sz="1600" spc="5" dirty="0">
                  <a:solidFill>
                    <a:srgbClr val="434343"/>
                  </a:solidFill>
                  <a:latin typeface="Arial"/>
                  <a:cs typeface="Arial"/>
                </a:rPr>
                <a:t>itself.</a:t>
              </a:r>
              <a:endParaRPr sz="1600" dirty="0">
                <a:latin typeface="Arial"/>
                <a:cs typeface="Arial"/>
              </a:endParaRPr>
            </a:p>
          </p:txBody>
        </p:sp>
        <p:sp>
          <p:nvSpPr>
            <p:cNvPr id="18" name="object 16">
              <a:extLst>
                <a:ext uri="{FF2B5EF4-FFF2-40B4-BE49-F238E27FC236}">
                  <a16:creationId xmlns:a16="http://schemas.microsoft.com/office/drawing/2014/main" id="{5D293E94-7CC3-46A0-B6DA-7FE6C8A85809}"/>
                </a:ext>
              </a:extLst>
            </p:cNvPr>
            <p:cNvSpPr txBox="1"/>
            <p:nvPr/>
          </p:nvSpPr>
          <p:spPr>
            <a:xfrm>
              <a:off x="749809" y="5504689"/>
              <a:ext cx="1042669" cy="1003300"/>
            </a:xfrm>
            <a:prstGeom prst="rect">
              <a:avLst/>
            </a:prstGeom>
            <a:solidFill>
              <a:srgbClr val="DBEDF4"/>
            </a:solidFill>
          </p:spPr>
          <p:txBody>
            <a:bodyPr vert="horz" wrap="square" lIns="0" tIns="167640" rIns="0" bIns="0" rtlCol="0">
              <a:spAutoFit/>
            </a:bodyPr>
            <a:lstStyle/>
            <a:p>
              <a:pPr marR="26034" algn="ctr">
                <a:lnSpc>
                  <a:spcPct val="100000"/>
                </a:lnSpc>
                <a:spcBef>
                  <a:spcPts val="1320"/>
                </a:spcBef>
              </a:pPr>
              <a:r>
                <a:rPr sz="4000" spc="50" dirty="0">
                  <a:solidFill>
                    <a:srgbClr val="134573"/>
                  </a:solidFill>
                  <a:latin typeface="Arial"/>
                  <a:cs typeface="Arial"/>
                </a:rPr>
                <a:t>1</a:t>
              </a:r>
              <a:endParaRPr sz="4000">
                <a:latin typeface="Arial"/>
                <a:cs typeface="Arial"/>
              </a:endParaRPr>
            </a:p>
          </p:txBody>
        </p:sp>
      </p:grpSp>
      <p:sp>
        <p:nvSpPr>
          <p:cNvPr id="2" name="Footer Placeholder 3">
            <a:extLst>
              <a:ext uri="{FF2B5EF4-FFF2-40B4-BE49-F238E27FC236}">
                <a16:creationId xmlns:a16="http://schemas.microsoft.com/office/drawing/2014/main" id="{6798BA7E-F21C-0170-A0DC-B3CC50922424}"/>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331763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511B8-A30F-418E-88F4-227C755EA1C7}"/>
              </a:ext>
            </a:extLst>
          </p:cNvPr>
          <p:cNvSpPr>
            <a:spLocks noGrp="1"/>
          </p:cNvSpPr>
          <p:nvPr>
            <p:ph type="title"/>
          </p:nvPr>
        </p:nvSpPr>
        <p:spPr/>
        <p:txBody>
          <a:bodyPr/>
          <a:lstStyle/>
          <a:p>
            <a:r>
              <a:rPr lang="en-US" dirty="0"/>
              <a:t>Artificial neuron</a:t>
            </a:r>
          </a:p>
        </p:txBody>
      </p:sp>
      <p:sp>
        <p:nvSpPr>
          <p:cNvPr id="4" name="Slide Number Placeholder 3">
            <a:extLst>
              <a:ext uri="{FF2B5EF4-FFF2-40B4-BE49-F238E27FC236}">
                <a16:creationId xmlns:a16="http://schemas.microsoft.com/office/drawing/2014/main" id="{C8984FDF-E88C-448C-9971-814226B88480}"/>
              </a:ext>
            </a:extLst>
          </p:cNvPr>
          <p:cNvSpPr>
            <a:spLocks noGrp="1"/>
          </p:cNvSpPr>
          <p:nvPr>
            <p:ph type="sldNum" sz="quarter" idx="12"/>
          </p:nvPr>
        </p:nvSpPr>
        <p:spPr/>
        <p:txBody>
          <a:bodyPr/>
          <a:lstStyle/>
          <a:p>
            <a:fld id="{6E2D2B3B-882E-40F3-A32F-6DD516915044}" type="slidenum">
              <a:rPr lang="en-US" smtClean="0"/>
              <a:pPr/>
              <a:t>17</a:t>
            </a:fld>
            <a:endParaRPr lang="en-US" dirty="0"/>
          </a:p>
        </p:txBody>
      </p:sp>
      <p:grpSp>
        <p:nvGrpSpPr>
          <p:cNvPr id="6" name="Gruppo 15">
            <a:extLst>
              <a:ext uri="{FF2B5EF4-FFF2-40B4-BE49-F238E27FC236}">
                <a16:creationId xmlns:a16="http://schemas.microsoft.com/office/drawing/2014/main" id="{1B87C348-DBE9-43F9-9D2F-6BC44828C10B}"/>
              </a:ext>
            </a:extLst>
          </p:cNvPr>
          <p:cNvGrpSpPr/>
          <p:nvPr/>
        </p:nvGrpSpPr>
        <p:grpSpPr>
          <a:xfrm>
            <a:off x="2188084" y="1398771"/>
            <a:ext cx="7815833" cy="4801363"/>
            <a:chOff x="664463" y="1527047"/>
            <a:chExt cx="7815833" cy="4801363"/>
          </a:xfrm>
        </p:grpSpPr>
        <p:sp>
          <p:nvSpPr>
            <p:cNvPr id="7" name="object 5">
              <a:extLst>
                <a:ext uri="{FF2B5EF4-FFF2-40B4-BE49-F238E27FC236}">
                  <a16:creationId xmlns:a16="http://schemas.microsoft.com/office/drawing/2014/main" id="{B736EFF3-B0BB-4B04-AF57-C863C087B68E}"/>
                </a:ext>
              </a:extLst>
            </p:cNvPr>
            <p:cNvSpPr/>
            <p:nvPr/>
          </p:nvSpPr>
          <p:spPr>
            <a:xfrm>
              <a:off x="664463" y="1527047"/>
              <a:ext cx="7815833" cy="3207258"/>
            </a:xfrm>
            <a:prstGeom prst="rect">
              <a:avLst/>
            </a:prstGeom>
            <a:blipFill>
              <a:blip r:embed="rId2" cstate="print"/>
              <a:stretch>
                <a:fillRect/>
              </a:stretch>
            </a:blipFill>
          </p:spPr>
          <p:txBody>
            <a:bodyPr wrap="square" lIns="0" tIns="0" rIns="0" bIns="0" rtlCol="0"/>
            <a:lstStyle/>
            <a:p>
              <a:endParaRPr/>
            </a:p>
          </p:txBody>
        </p:sp>
        <p:sp>
          <p:nvSpPr>
            <p:cNvPr id="8" name="object 6">
              <a:extLst>
                <a:ext uri="{FF2B5EF4-FFF2-40B4-BE49-F238E27FC236}">
                  <a16:creationId xmlns:a16="http://schemas.microsoft.com/office/drawing/2014/main" id="{28E5FBE7-8E2C-4F1F-9BD8-B8C695E0D6C3}"/>
                </a:ext>
              </a:extLst>
            </p:cNvPr>
            <p:cNvSpPr/>
            <p:nvPr/>
          </p:nvSpPr>
          <p:spPr>
            <a:xfrm>
              <a:off x="720851" y="1559052"/>
              <a:ext cx="7705725" cy="3096895"/>
            </a:xfrm>
            <a:custGeom>
              <a:avLst/>
              <a:gdLst/>
              <a:ahLst/>
              <a:cxnLst/>
              <a:rect l="l" t="t" r="r" b="b"/>
              <a:pathLst>
                <a:path w="7705725" h="3096895">
                  <a:moveTo>
                    <a:pt x="0" y="3096768"/>
                  </a:moveTo>
                  <a:lnTo>
                    <a:pt x="7705344" y="3096768"/>
                  </a:lnTo>
                  <a:lnTo>
                    <a:pt x="7705344" y="0"/>
                  </a:lnTo>
                  <a:lnTo>
                    <a:pt x="0" y="0"/>
                  </a:lnTo>
                  <a:lnTo>
                    <a:pt x="0" y="3096768"/>
                  </a:lnTo>
                  <a:close/>
                </a:path>
              </a:pathLst>
            </a:custGeom>
            <a:solidFill>
              <a:srgbClr val="FFFFFF"/>
            </a:solidFill>
          </p:spPr>
          <p:txBody>
            <a:bodyPr wrap="square" lIns="0" tIns="0" rIns="0" bIns="0" rtlCol="0"/>
            <a:lstStyle/>
            <a:p>
              <a:endParaRPr/>
            </a:p>
          </p:txBody>
        </p:sp>
        <p:sp>
          <p:nvSpPr>
            <p:cNvPr id="9" name="object 7">
              <a:extLst>
                <a:ext uri="{FF2B5EF4-FFF2-40B4-BE49-F238E27FC236}">
                  <a16:creationId xmlns:a16="http://schemas.microsoft.com/office/drawing/2014/main" id="{C4E716D8-ABC4-455B-BE90-8BD3468F544B}"/>
                </a:ext>
              </a:extLst>
            </p:cNvPr>
            <p:cNvSpPr/>
            <p:nvPr/>
          </p:nvSpPr>
          <p:spPr>
            <a:xfrm>
              <a:off x="932688" y="1700783"/>
              <a:ext cx="3959352" cy="1895856"/>
            </a:xfrm>
            <a:prstGeom prst="rect">
              <a:avLst/>
            </a:prstGeom>
            <a:blipFill>
              <a:blip r:embed="rId3"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2A18D478-D14A-467A-90C8-AACC79715341}"/>
                </a:ext>
              </a:extLst>
            </p:cNvPr>
            <p:cNvSpPr/>
            <p:nvPr/>
          </p:nvSpPr>
          <p:spPr>
            <a:xfrm>
              <a:off x="4572000" y="1664207"/>
              <a:ext cx="3621024" cy="2066544"/>
            </a:xfrm>
            <a:prstGeom prst="rect">
              <a:avLst/>
            </a:prstGeom>
            <a:blipFill>
              <a:blip r:embed="rId4" cstate="print"/>
              <a:stretch>
                <a:fillRect/>
              </a:stretch>
            </a:blipFill>
          </p:spPr>
          <p:txBody>
            <a:bodyPr wrap="square" lIns="0" tIns="0" rIns="0" bIns="0" rtlCol="0"/>
            <a:lstStyle/>
            <a:p>
              <a:endParaRPr/>
            </a:p>
          </p:txBody>
        </p:sp>
        <p:sp>
          <p:nvSpPr>
            <p:cNvPr id="11" name="object 9">
              <a:extLst>
                <a:ext uri="{FF2B5EF4-FFF2-40B4-BE49-F238E27FC236}">
                  <a16:creationId xmlns:a16="http://schemas.microsoft.com/office/drawing/2014/main" id="{6EDBFFD6-C00B-4E5F-902D-9FBCFF30C80C}"/>
                </a:ext>
              </a:extLst>
            </p:cNvPr>
            <p:cNvSpPr txBox="1"/>
            <p:nvPr/>
          </p:nvSpPr>
          <p:spPr>
            <a:xfrm>
              <a:off x="720851" y="1559052"/>
              <a:ext cx="7705725" cy="3096895"/>
            </a:xfrm>
            <a:prstGeom prst="rect">
              <a:avLst/>
            </a:prstGeom>
            <a:ln w="3175">
              <a:solidFill>
                <a:srgbClr val="D9D9D9"/>
              </a:solidFill>
            </a:ln>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spcBef>
                  <a:spcPts val="55"/>
                </a:spcBef>
              </a:pPr>
              <a:endParaRPr sz="3150" dirty="0">
                <a:latin typeface="Times New Roman"/>
                <a:cs typeface="Times New Roman"/>
              </a:endParaRPr>
            </a:p>
            <a:p>
              <a:pPr marL="301625">
                <a:lnSpc>
                  <a:spcPct val="100000"/>
                </a:lnSpc>
              </a:pPr>
              <a:r>
                <a:rPr sz="1700" spc="-40" dirty="0">
                  <a:solidFill>
                    <a:srgbClr val="434343"/>
                  </a:solidFill>
                  <a:latin typeface="Arial"/>
                  <a:cs typeface="Arial"/>
                </a:rPr>
                <a:t>An</a:t>
              </a:r>
              <a:r>
                <a:rPr sz="1700" spc="-60" dirty="0">
                  <a:solidFill>
                    <a:srgbClr val="434343"/>
                  </a:solidFill>
                  <a:latin typeface="Arial"/>
                  <a:cs typeface="Arial"/>
                </a:rPr>
                <a:t> </a:t>
              </a:r>
              <a:r>
                <a:rPr sz="1700" spc="15" dirty="0">
                  <a:solidFill>
                    <a:srgbClr val="434343"/>
                  </a:solidFill>
                  <a:latin typeface="Arial"/>
                  <a:cs typeface="Arial"/>
                </a:rPr>
                <a:t>artificial</a:t>
              </a:r>
              <a:r>
                <a:rPr sz="1700" spc="-75" dirty="0">
                  <a:solidFill>
                    <a:srgbClr val="434343"/>
                  </a:solidFill>
                  <a:latin typeface="Arial"/>
                  <a:cs typeface="Arial"/>
                </a:rPr>
                <a:t> </a:t>
              </a:r>
              <a:r>
                <a:rPr sz="1700" spc="-10" dirty="0">
                  <a:solidFill>
                    <a:srgbClr val="434343"/>
                  </a:solidFill>
                  <a:latin typeface="Arial"/>
                  <a:cs typeface="Arial"/>
                </a:rPr>
                <a:t>neuron</a:t>
              </a:r>
              <a:r>
                <a:rPr sz="1700" spc="-105" dirty="0">
                  <a:solidFill>
                    <a:srgbClr val="434343"/>
                  </a:solidFill>
                  <a:latin typeface="Arial"/>
                  <a:cs typeface="Arial"/>
                </a:rPr>
                <a:t> </a:t>
              </a:r>
              <a:r>
                <a:rPr sz="1700" spc="15" dirty="0">
                  <a:solidFill>
                    <a:srgbClr val="434343"/>
                  </a:solidFill>
                  <a:latin typeface="Arial"/>
                  <a:cs typeface="Arial"/>
                </a:rPr>
                <a:t>contains</a:t>
              </a:r>
              <a:r>
                <a:rPr sz="1700" spc="-120" dirty="0">
                  <a:solidFill>
                    <a:srgbClr val="434343"/>
                  </a:solidFill>
                  <a:latin typeface="Arial"/>
                  <a:cs typeface="Arial"/>
                </a:rPr>
                <a:t> </a:t>
              </a:r>
              <a:r>
                <a:rPr sz="1700" spc="-30" dirty="0">
                  <a:solidFill>
                    <a:srgbClr val="434343"/>
                  </a:solidFill>
                  <a:latin typeface="Arial"/>
                  <a:cs typeface="Arial"/>
                </a:rPr>
                <a:t>a </a:t>
              </a:r>
              <a:r>
                <a:rPr sz="1700" i="1" spc="-5" dirty="0">
                  <a:latin typeface="Arial"/>
                  <a:cs typeface="Arial"/>
                </a:rPr>
                <a:t>nonlinear</a:t>
              </a:r>
              <a:r>
                <a:rPr sz="1700" i="1" spc="-125" dirty="0">
                  <a:latin typeface="Arial"/>
                  <a:cs typeface="Arial"/>
                </a:rPr>
                <a:t> </a:t>
              </a:r>
              <a:r>
                <a:rPr sz="1700" i="1" spc="15" dirty="0">
                  <a:latin typeface="Arial"/>
                  <a:cs typeface="Arial"/>
                </a:rPr>
                <a:t>activation</a:t>
              </a:r>
              <a:r>
                <a:rPr sz="1700" i="1" spc="-105" dirty="0">
                  <a:latin typeface="Arial"/>
                  <a:cs typeface="Arial"/>
                </a:rPr>
                <a:t> </a:t>
              </a:r>
              <a:r>
                <a:rPr sz="1700" i="1" spc="30" dirty="0">
                  <a:latin typeface="Arial"/>
                  <a:cs typeface="Arial"/>
                </a:rPr>
                <a:t>function</a:t>
              </a:r>
              <a:r>
                <a:rPr sz="1700" spc="-70" dirty="0">
                  <a:solidFill>
                    <a:srgbClr val="F57B00"/>
                  </a:solidFill>
                  <a:latin typeface="Arial"/>
                  <a:cs typeface="Arial"/>
                </a:rPr>
                <a:t> </a:t>
              </a:r>
              <a:r>
                <a:rPr sz="1700" spc="-10" dirty="0">
                  <a:solidFill>
                    <a:srgbClr val="434343"/>
                  </a:solidFill>
                  <a:latin typeface="Arial"/>
                  <a:cs typeface="Arial"/>
                </a:rPr>
                <a:t>and</a:t>
              </a:r>
              <a:r>
                <a:rPr sz="1700" spc="-60" dirty="0">
                  <a:solidFill>
                    <a:srgbClr val="434343"/>
                  </a:solidFill>
                  <a:latin typeface="Arial"/>
                  <a:cs typeface="Arial"/>
                </a:rPr>
                <a:t> </a:t>
              </a:r>
              <a:r>
                <a:rPr sz="1700" spc="-5" dirty="0">
                  <a:solidFill>
                    <a:srgbClr val="434343"/>
                  </a:solidFill>
                  <a:latin typeface="Arial"/>
                  <a:cs typeface="Arial"/>
                </a:rPr>
                <a:t>has</a:t>
              </a:r>
              <a:endParaRPr sz="1700" dirty="0">
                <a:latin typeface="Arial"/>
                <a:cs typeface="Arial"/>
              </a:endParaRPr>
            </a:p>
            <a:p>
              <a:pPr marL="301625">
                <a:lnSpc>
                  <a:spcPct val="100000"/>
                </a:lnSpc>
              </a:pPr>
              <a:r>
                <a:rPr sz="1700" spc="-25" dirty="0">
                  <a:solidFill>
                    <a:srgbClr val="434343"/>
                  </a:solidFill>
                  <a:latin typeface="Arial"/>
                  <a:cs typeface="Arial"/>
                </a:rPr>
                <a:t>several</a:t>
              </a:r>
              <a:r>
                <a:rPr sz="1700" spc="-95" dirty="0">
                  <a:solidFill>
                    <a:srgbClr val="434343"/>
                  </a:solidFill>
                  <a:latin typeface="Arial"/>
                  <a:cs typeface="Arial"/>
                </a:rPr>
                <a:t> </a:t>
              </a:r>
              <a:r>
                <a:rPr sz="1700" spc="20" dirty="0">
                  <a:solidFill>
                    <a:srgbClr val="434343"/>
                  </a:solidFill>
                  <a:latin typeface="Arial"/>
                  <a:cs typeface="Arial"/>
                </a:rPr>
                <a:t>incoming</a:t>
              </a:r>
              <a:r>
                <a:rPr sz="1700" spc="-105" dirty="0">
                  <a:solidFill>
                    <a:srgbClr val="434343"/>
                  </a:solidFill>
                  <a:latin typeface="Arial"/>
                  <a:cs typeface="Arial"/>
                </a:rPr>
                <a:t> </a:t>
              </a:r>
              <a:r>
                <a:rPr sz="1700" spc="-10" dirty="0">
                  <a:solidFill>
                    <a:srgbClr val="434343"/>
                  </a:solidFill>
                  <a:latin typeface="Arial"/>
                  <a:cs typeface="Arial"/>
                </a:rPr>
                <a:t>and</a:t>
              </a:r>
              <a:r>
                <a:rPr sz="1700" spc="-60" dirty="0">
                  <a:solidFill>
                    <a:srgbClr val="434343"/>
                  </a:solidFill>
                  <a:latin typeface="Arial"/>
                  <a:cs typeface="Arial"/>
                </a:rPr>
                <a:t> </a:t>
              </a:r>
              <a:r>
                <a:rPr sz="1700" spc="15" dirty="0">
                  <a:solidFill>
                    <a:srgbClr val="434343"/>
                  </a:solidFill>
                  <a:latin typeface="Arial"/>
                  <a:cs typeface="Arial"/>
                </a:rPr>
                <a:t>outgoing</a:t>
              </a:r>
              <a:r>
                <a:rPr sz="1700" spc="-100" dirty="0">
                  <a:solidFill>
                    <a:srgbClr val="434343"/>
                  </a:solidFill>
                  <a:latin typeface="Arial"/>
                  <a:cs typeface="Arial"/>
                </a:rPr>
                <a:t> </a:t>
              </a:r>
              <a:r>
                <a:rPr sz="1700" i="1" spc="5" dirty="0">
                  <a:latin typeface="Arial"/>
                  <a:cs typeface="Arial"/>
                </a:rPr>
                <a:t>weighted</a:t>
              </a:r>
              <a:r>
                <a:rPr sz="1700" i="1" spc="-130" dirty="0">
                  <a:latin typeface="Arial"/>
                  <a:cs typeface="Arial"/>
                </a:rPr>
                <a:t> </a:t>
              </a:r>
              <a:r>
                <a:rPr sz="1700" i="1" spc="5" dirty="0">
                  <a:latin typeface="Arial"/>
                  <a:cs typeface="Arial"/>
                </a:rPr>
                <a:t>connections</a:t>
              </a:r>
              <a:r>
                <a:rPr sz="1700" spc="5" dirty="0">
                  <a:solidFill>
                    <a:srgbClr val="434343"/>
                  </a:solidFill>
                  <a:latin typeface="Arial"/>
                  <a:cs typeface="Arial"/>
                </a:rPr>
                <a:t>.</a:t>
              </a:r>
              <a:endParaRPr sz="1700" dirty="0">
                <a:latin typeface="Arial"/>
                <a:cs typeface="Arial"/>
              </a:endParaRPr>
            </a:p>
          </p:txBody>
        </p:sp>
        <p:sp>
          <p:nvSpPr>
            <p:cNvPr id="12" name="object 10">
              <a:extLst>
                <a:ext uri="{FF2B5EF4-FFF2-40B4-BE49-F238E27FC236}">
                  <a16:creationId xmlns:a16="http://schemas.microsoft.com/office/drawing/2014/main" id="{3C715542-D5C1-4D10-A7DA-8E19F8561472}"/>
                </a:ext>
              </a:extLst>
            </p:cNvPr>
            <p:cNvSpPr/>
            <p:nvPr/>
          </p:nvSpPr>
          <p:spPr>
            <a:xfrm>
              <a:off x="664463" y="4779264"/>
              <a:ext cx="7815833" cy="1549146"/>
            </a:xfrm>
            <a:prstGeom prst="rect">
              <a:avLst/>
            </a:prstGeom>
            <a:blipFill>
              <a:blip r:embed="rId5" cstate="print"/>
              <a:stretch>
                <a:fillRect/>
              </a:stretch>
            </a:blipFill>
          </p:spPr>
          <p:txBody>
            <a:bodyPr wrap="square" lIns="0" tIns="0" rIns="0" bIns="0" rtlCol="0"/>
            <a:lstStyle/>
            <a:p>
              <a:endParaRPr/>
            </a:p>
          </p:txBody>
        </p:sp>
        <p:sp>
          <p:nvSpPr>
            <p:cNvPr id="13" name="object 11">
              <a:extLst>
                <a:ext uri="{FF2B5EF4-FFF2-40B4-BE49-F238E27FC236}">
                  <a16:creationId xmlns:a16="http://schemas.microsoft.com/office/drawing/2014/main" id="{A8659029-16AB-4DF8-8E0F-4EA413178BA5}"/>
                </a:ext>
              </a:extLst>
            </p:cNvPr>
            <p:cNvSpPr/>
            <p:nvPr/>
          </p:nvSpPr>
          <p:spPr>
            <a:xfrm>
              <a:off x="2124455" y="4811267"/>
              <a:ext cx="6301740" cy="1438910"/>
            </a:xfrm>
            <a:custGeom>
              <a:avLst/>
              <a:gdLst/>
              <a:ahLst/>
              <a:cxnLst/>
              <a:rect l="l" t="t" r="r" b="b"/>
              <a:pathLst>
                <a:path w="6301740" h="1438910">
                  <a:moveTo>
                    <a:pt x="0" y="1438655"/>
                  </a:moveTo>
                  <a:lnTo>
                    <a:pt x="6301740" y="1438655"/>
                  </a:lnTo>
                  <a:lnTo>
                    <a:pt x="6301740" y="0"/>
                  </a:lnTo>
                  <a:lnTo>
                    <a:pt x="0" y="0"/>
                  </a:lnTo>
                  <a:lnTo>
                    <a:pt x="0" y="1438655"/>
                  </a:lnTo>
                  <a:close/>
                </a:path>
              </a:pathLst>
            </a:custGeom>
            <a:solidFill>
              <a:srgbClr val="FFFFFF"/>
            </a:solidFill>
          </p:spPr>
          <p:txBody>
            <a:bodyPr wrap="square" lIns="0" tIns="0" rIns="0" bIns="0" rtlCol="0"/>
            <a:lstStyle/>
            <a:p>
              <a:endParaRPr/>
            </a:p>
          </p:txBody>
        </p:sp>
        <p:sp>
          <p:nvSpPr>
            <p:cNvPr id="14" name="object 12">
              <a:extLst>
                <a:ext uri="{FF2B5EF4-FFF2-40B4-BE49-F238E27FC236}">
                  <a16:creationId xmlns:a16="http://schemas.microsoft.com/office/drawing/2014/main" id="{291919ED-D0FA-4832-9ECA-FF7B38F1B8B5}"/>
                </a:ext>
              </a:extLst>
            </p:cNvPr>
            <p:cNvSpPr/>
            <p:nvPr/>
          </p:nvSpPr>
          <p:spPr>
            <a:xfrm>
              <a:off x="720851" y="4811267"/>
              <a:ext cx="1905" cy="1438910"/>
            </a:xfrm>
            <a:custGeom>
              <a:avLst/>
              <a:gdLst/>
              <a:ahLst/>
              <a:cxnLst/>
              <a:rect l="l" t="t" r="r" b="b"/>
              <a:pathLst>
                <a:path w="1904" h="1438910">
                  <a:moveTo>
                    <a:pt x="0" y="1438655"/>
                  </a:moveTo>
                  <a:lnTo>
                    <a:pt x="1524" y="1438655"/>
                  </a:lnTo>
                  <a:lnTo>
                    <a:pt x="1524" y="0"/>
                  </a:lnTo>
                  <a:lnTo>
                    <a:pt x="0" y="0"/>
                  </a:lnTo>
                  <a:lnTo>
                    <a:pt x="0" y="1438655"/>
                  </a:lnTo>
                  <a:close/>
                </a:path>
              </a:pathLst>
            </a:custGeom>
            <a:solidFill>
              <a:srgbClr val="FFFFFF"/>
            </a:solidFill>
          </p:spPr>
          <p:txBody>
            <a:bodyPr wrap="square" lIns="0" tIns="0" rIns="0" bIns="0" rtlCol="0"/>
            <a:lstStyle/>
            <a:p>
              <a:endParaRPr/>
            </a:p>
          </p:txBody>
        </p:sp>
        <p:sp>
          <p:nvSpPr>
            <p:cNvPr id="15" name="object 13">
              <a:extLst>
                <a:ext uri="{FF2B5EF4-FFF2-40B4-BE49-F238E27FC236}">
                  <a16:creationId xmlns:a16="http://schemas.microsoft.com/office/drawing/2014/main" id="{70CC0463-840A-498B-AB65-61DBF5F47336}"/>
                </a:ext>
              </a:extLst>
            </p:cNvPr>
            <p:cNvSpPr/>
            <p:nvPr/>
          </p:nvSpPr>
          <p:spPr>
            <a:xfrm>
              <a:off x="720851" y="4811267"/>
              <a:ext cx="7705725" cy="1438910"/>
            </a:xfrm>
            <a:custGeom>
              <a:avLst/>
              <a:gdLst/>
              <a:ahLst/>
              <a:cxnLst/>
              <a:rect l="l" t="t" r="r" b="b"/>
              <a:pathLst>
                <a:path w="7705725" h="1438910">
                  <a:moveTo>
                    <a:pt x="0" y="1438655"/>
                  </a:moveTo>
                  <a:lnTo>
                    <a:pt x="7705344" y="1438655"/>
                  </a:lnTo>
                  <a:lnTo>
                    <a:pt x="7705344" y="0"/>
                  </a:lnTo>
                  <a:lnTo>
                    <a:pt x="0" y="0"/>
                  </a:lnTo>
                  <a:lnTo>
                    <a:pt x="0" y="1438655"/>
                  </a:lnTo>
                  <a:close/>
                </a:path>
              </a:pathLst>
            </a:custGeom>
            <a:ln w="3175">
              <a:solidFill>
                <a:srgbClr val="D9D9D9"/>
              </a:solidFill>
            </a:ln>
          </p:spPr>
          <p:txBody>
            <a:bodyPr wrap="square" lIns="0" tIns="0" rIns="0" bIns="0" rtlCol="0"/>
            <a:lstStyle/>
            <a:p>
              <a:endParaRPr/>
            </a:p>
          </p:txBody>
        </p:sp>
        <p:sp>
          <p:nvSpPr>
            <p:cNvPr id="16" name="object 14">
              <a:extLst>
                <a:ext uri="{FF2B5EF4-FFF2-40B4-BE49-F238E27FC236}">
                  <a16:creationId xmlns:a16="http://schemas.microsoft.com/office/drawing/2014/main" id="{A72969CF-BB9F-44D7-914A-E5AB345ECF28}"/>
                </a:ext>
              </a:extLst>
            </p:cNvPr>
            <p:cNvSpPr txBox="1"/>
            <p:nvPr/>
          </p:nvSpPr>
          <p:spPr>
            <a:xfrm>
              <a:off x="2124455" y="5139690"/>
              <a:ext cx="6300470" cy="758825"/>
            </a:xfrm>
            <a:prstGeom prst="rect">
              <a:avLst/>
            </a:prstGeom>
          </p:spPr>
          <p:txBody>
            <a:bodyPr vert="horz" wrap="square" lIns="0" tIns="13335" rIns="0" bIns="0" rtlCol="0">
              <a:spAutoFit/>
            </a:bodyPr>
            <a:lstStyle/>
            <a:p>
              <a:pPr marL="160655" marR="128270">
                <a:lnSpc>
                  <a:spcPct val="100000"/>
                </a:lnSpc>
                <a:spcBef>
                  <a:spcPts val="105"/>
                </a:spcBef>
              </a:pPr>
              <a:r>
                <a:rPr sz="1600" spc="-10" dirty="0">
                  <a:solidFill>
                    <a:srgbClr val="434343"/>
                  </a:solidFill>
                  <a:latin typeface="Arial"/>
                  <a:cs typeface="Arial"/>
                </a:rPr>
                <a:t>Neurons</a:t>
              </a:r>
              <a:r>
                <a:rPr sz="1600" spc="-90" dirty="0">
                  <a:solidFill>
                    <a:srgbClr val="434343"/>
                  </a:solidFill>
                  <a:latin typeface="Arial"/>
                  <a:cs typeface="Arial"/>
                </a:rPr>
                <a:t> </a:t>
              </a:r>
              <a:r>
                <a:rPr sz="1600" spc="-25" dirty="0">
                  <a:solidFill>
                    <a:srgbClr val="434343"/>
                  </a:solidFill>
                  <a:latin typeface="Arial"/>
                  <a:cs typeface="Arial"/>
                </a:rPr>
                <a:t>are</a:t>
              </a:r>
              <a:r>
                <a:rPr sz="1600" spc="-55" dirty="0">
                  <a:solidFill>
                    <a:srgbClr val="434343"/>
                  </a:solidFill>
                  <a:latin typeface="Arial"/>
                  <a:cs typeface="Arial"/>
                </a:rPr>
                <a:t> </a:t>
              </a:r>
              <a:r>
                <a:rPr sz="1600" i="1" dirty="0">
                  <a:latin typeface="Arial"/>
                  <a:cs typeface="Arial"/>
                </a:rPr>
                <a:t>trained</a:t>
              </a:r>
              <a:r>
                <a:rPr sz="1600" i="1" spc="-65" dirty="0">
                  <a:latin typeface="Arial"/>
                  <a:cs typeface="Arial"/>
                </a:rPr>
                <a:t> </a:t>
              </a:r>
              <a:r>
                <a:rPr sz="1600" i="1" spc="40" dirty="0">
                  <a:latin typeface="Arial"/>
                  <a:cs typeface="Arial"/>
                </a:rPr>
                <a:t>to</a:t>
              </a:r>
              <a:r>
                <a:rPr sz="1600" i="1" spc="-65" dirty="0">
                  <a:latin typeface="Arial"/>
                  <a:cs typeface="Arial"/>
                </a:rPr>
                <a:t> </a:t>
              </a:r>
              <a:r>
                <a:rPr sz="1600" i="1" spc="20" dirty="0">
                  <a:latin typeface="Arial"/>
                  <a:cs typeface="Arial"/>
                </a:rPr>
                <a:t>filter</a:t>
              </a:r>
              <a:r>
                <a:rPr sz="1600" i="1" spc="-55" dirty="0">
                  <a:latin typeface="Arial"/>
                  <a:cs typeface="Arial"/>
                </a:rPr>
                <a:t> </a:t>
              </a:r>
              <a:r>
                <a:rPr sz="1600" i="1" spc="-10" dirty="0">
                  <a:latin typeface="Arial"/>
                  <a:cs typeface="Arial"/>
                </a:rPr>
                <a:t>and</a:t>
              </a:r>
              <a:r>
                <a:rPr sz="1600" i="1" spc="-65" dirty="0">
                  <a:latin typeface="Arial"/>
                  <a:cs typeface="Arial"/>
                </a:rPr>
                <a:t> </a:t>
              </a:r>
              <a:r>
                <a:rPr sz="1600" i="1" spc="10" dirty="0">
                  <a:latin typeface="Arial"/>
                  <a:cs typeface="Arial"/>
                </a:rPr>
                <a:t>detect</a:t>
              </a:r>
              <a:r>
                <a:rPr sz="1600" i="1" spc="-90" dirty="0">
                  <a:latin typeface="Arial"/>
                  <a:cs typeface="Arial"/>
                </a:rPr>
                <a:t> </a:t>
              </a:r>
              <a:r>
                <a:rPr sz="1600" i="1" spc="10" dirty="0">
                  <a:latin typeface="Arial"/>
                  <a:cs typeface="Arial"/>
                </a:rPr>
                <a:t>specific</a:t>
              </a:r>
              <a:r>
                <a:rPr sz="1600" i="1" spc="-75" dirty="0">
                  <a:latin typeface="Arial"/>
                  <a:cs typeface="Arial"/>
                </a:rPr>
                <a:t> </a:t>
              </a:r>
              <a:r>
                <a:rPr sz="1600" i="1" spc="5" dirty="0">
                  <a:latin typeface="Arial"/>
                  <a:cs typeface="Arial"/>
                </a:rPr>
                <a:t>features</a:t>
              </a:r>
              <a:r>
                <a:rPr sz="1600" spc="-70" dirty="0">
                  <a:solidFill>
                    <a:srgbClr val="F57B00"/>
                  </a:solidFill>
                  <a:latin typeface="Arial"/>
                  <a:cs typeface="Arial"/>
                </a:rPr>
                <a:t> </a:t>
              </a:r>
              <a:r>
                <a:rPr sz="1600" dirty="0">
                  <a:solidFill>
                    <a:srgbClr val="434343"/>
                  </a:solidFill>
                  <a:latin typeface="Arial"/>
                  <a:cs typeface="Arial"/>
                </a:rPr>
                <a:t>or</a:t>
              </a:r>
              <a:r>
                <a:rPr sz="1600" spc="-55" dirty="0">
                  <a:solidFill>
                    <a:srgbClr val="434343"/>
                  </a:solidFill>
                  <a:latin typeface="Arial"/>
                  <a:cs typeface="Arial"/>
                </a:rPr>
                <a:t> </a:t>
              </a:r>
              <a:r>
                <a:rPr sz="1600" spc="10" dirty="0">
                  <a:solidFill>
                    <a:srgbClr val="434343"/>
                  </a:solidFill>
                  <a:latin typeface="Arial"/>
                  <a:cs typeface="Arial"/>
                </a:rPr>
                <a:t>patterns  </a:t>
              </a:r>
              <a:r>
                <a:rPr sz="1600" spc="-45" dirty="0">
                  <a:solidFill>
                    <a:srgbClr val="434343"/>
                  </a:solidFill>
                  <a:latin typeface="Arial"/>
                  <a:cs typeface="Arial"/>
                </a:rPr>
                <a:t>(e.g. </a:t>
              </a:r>
              <a:r>
                <a:rPr sz="1600" spc="-55" dirty="0">
                  <a:solidFill>
                    <a:srgbClr val="434343"/>
                  </a:solidFill>
                  <a:latin typeface="Arial"/>
                  <a:cs typeface="Arial"/>
                </a:rPr>
                <a:t>edge, </a:t>
              </a:r>
              <a:r>
                <a:rPr sz="1600" spc="-15" dirty="0">
                  <a:solidFill>
                    <a:srgbClr val="434343"/>
                  </a:solidFill>
                  <a:latin typeface="Arial"/>
                  <a:cs typeface="Arial"/>
                </a:rPr>
                <a:t>nose) </a:t>
              </a:r>
              <a:r>
                <a:rPr sz="1600" spc="-10" dirty="0">
                  <a:solidFill>
                    <a:srgbClr val="434343"/>
                  </a:solidFill>
                  <a:latin typeface="Arial"/>
                  <a:cs typeface="Arial"/>
                </a:rPr>
                <a:t>by receiving </a:t>
              </a:r>
              <a:r>
                <a:rPr sz="1600" dirty="0">
                  <a:solidFill>
                    <a:srgbClr val="434343"/>
                  </a:solidFill>
                  <a:latin typeface="Arial"/>
                  <a:cs typeface="Arial"/>
                </a:rPr>
                <a:t>weighted </a:t>
              </a:r>
              <a:r>
                <a:rPr sz="1600" spc="-15" dirty="0">
                  <a:solidFill>
                    <a:srgbClr val="434343"/>
                  </a:solidFill>
                  <a:latin typeface="Arial"/>
                  <a:cs typeface="Arial"/>
                </a:rPr>
                <a:t>input, </a:t>
              </a:r>
              <a:r>
                <a:rPr sz="1600" spc="20" dirty="0">
                  <a:solidFill>
                    <a:srgbClr val="434343"/>
                  </a:solidFill>
                  <a:latin typeface="Arial"/>
                  <a:cs typeface="Arial"/>
                </a:rPr>
                <a:t>transforming </a:t>
              </a:r>
              <a:r>
                <a:rPr sz="1600" spc="45" dirty="0">
                  <a:solidFill>
                    <a:srgbClr val="434343"/>
                  </a:solidFill>
                  <a:latin typeface="Arial"/>
                  <a:cs typeface="Arial"/>
                </a:rPr>
                <a:t>it </a:t>
              </a:r>
              <a:r>
                <a:rPr sz="1600" spc="35" dirty="0">
                  <a:solidFill>
                    <a:srgbClr val="434343"/>
                  </a:solidFill>
                  <a:latin typeface="Arial"/>
                  <a:cs typeface="Arial"/>
                </a:rPr>
                <a:t>with  </a:t>
              </a:r>
              <a:r>
                <a:rPr sz="1600" dirty="0">
                  <a:solidFill>
                    <a:srgbClr val="434343"/>
                  </a:solidFill>
                  <a:latin typeface="Arial"/>
                  <a:cs typeface="Arial"/>
                </a:rPr>
                <a:t>the</a:t>
              </a:r>
              <a:r>
                <a:rPr sz="1600" spc="-50" dirty="0">
                  <a:solidFill>
                    <a:srgbClr val="434343"/>
                  </a:solidFill>
                  <a:latin typeface="Arial"/>
                  <a:cs typeface="Arial"/>
                </a:rPr>
                <a:t> </a:t>
              </a:r>
              <a:r>
                <a:rPr sz="1600" spc="10" dirty="0">
                  <a:solidFill>
                    <a:srgbClr val="434343"/>
                  </a:solidFill>
                  <a:latin typeface="Arial"/>
                  <a:cs typeface="Arial"/>
                </a:rPr>
                <a:t>activation</a:t>
              </a:r>
              <a:r>
                <a:rPr sz="1600" spc="-65" dirty="0">
                  <a:solidFill>
                    <a:srgbClr val="434343"/>
                  </a:solidFill>
                  <a:latin typeface="Arial"/>
                  <a:cs typeface="Arial"/>
                </a:rPr>
                <a:t> </a:t>
              </a:r>
              <a:r>
                <a:rPr sz="1600" spc="20" dirty="0">
                  <a:solidFill>
                    <a:srgbClr val="434343"/>
                  </a:solidFill>
                  <a:latin typeface="Arial"/>
                  <a:cs typeface="Arial"/>
                </a:rPr>
                <a:t>function</a:t>
              </a:r>
              <a:r>
                <a:rPr sz="1600" spc="-65" dirty="0">
                  <a:solidFill>
                    <a:srgbClr val="434343"/>
                  </a:solidFill>
                  <a:latin typeface="Arial"/>
                  <a:cs typeface="Arial"/>
                </a:rPr>
                <a:t> </a:t>
              </a:r>
              <a:r>
                <a:rPr sz="1600" spc="-5" dirty="0">
                  <a:solidFill>
                    <a:srgbClr val="434343"/>
                  </a:solidFill>
                  <a:latin typeface="Arial"/>
                  <a:cs typeface="Arial"/>
                </a:rPr>
                <a:t>und</a:t>
              </a:r>
              <a:r>
                <a:rPr sz="1600" spc="-65" dirty="0">
                  <a:solidFill>
                    <a:srgbClr val="434343"/>
                  </a:solidFill>
                  <a:latin typeface="Arial"/>
                  <a:cs typeface="Arial"/>
                </a:rPr>
                <a:t> </a:t>
              </a:r>
              <a:r>
                <a:rPr sz="1600" dirty="0">
                  <a:solidFill>
                    <a:srgbClr val="434343"/>
                  </a:solidFill>
                  <a:latin typeface="Arial"/>
                  <a:cs typeface="Arial"/>
                </a:rPr>
                <a:t>passing</a:t>
              </a:r>
              <a:r>
                <a:rPr sz="1600" spc="-65" dirty="0">
                  <a:solidFill>
                    <a:srgbClr val="434343"/>
                  </a:solidFill>
                  <a:latin typeface="Arial"/>
                  <a:cs typeface="Arial"/>
                </a:rPr>
                <a:t> </a:t>
              </a:r>
              <a:r>
                <a:rPr sz="1600" spc="45" dirty="0">
                  <a:solidFill>
                    <a:srgbClr val="434343"/>
                  </a:solidFill>
                  <a:latin typeface="Arial"/>
                  <a:cs typeface="Arial"/>
                </a:rPr>
                <a:t>it</a:t>
              </a:r>
              <a:r>
                <a:rPr sz="1600" spc="-60" dirty="0">
                  <a:solidFill>
                    <a:srgbClr val="434343"/>
                  </a:solidFill>
                  <a:latin typeface="Arial"/>
                  <a:cs typeface="Arial"/>
                </a:rPr>
                <a:t> </a:t>
              </a:r>
              <a:r>
                <a:rPr sz="1600" spc="40" dirty="0">
                  <a:solidFill>
                    <a:srgbClr val="434343"/>
                  </a:solidFill>
                  <a:latin typeface="Arial"/>
                  <a:cs typeface="Arial"/>
                </a:rPr>
                <a:t>to</a:t>
              </a:r>
              <a:r>
                <a:rPr sz="1600" spc="-45" dirty="0">
                  <a:solidFill>
                    <a:srgbClr val="434343"/>
                  </a:solidFill>
                  <a:latin typeface="Arial"/>
                  <a:cs typeface="Arial"/>
                </a:rPr>
                <a:t> </a:t>
              </a:r>
              <a:r>
                <a:rPr sz="1600" dirty="0">
                  <a:solidFill>
                    <a:srgbClr val="434343"/>
                  </a:solidFill>
                  <a:latin typeface="Arial"/>
                  <a:cs typeface="Arial"/>
                </a:rPr>
                <a:t>the</a:t>
              </a:r>
              <a:r>
                <a:rPr sz="1600" spc="-50" dirty="0">
                  <a:solidFill>
                    <a:srgbClr val="434343"/>
                  </a:solidFill>
                  <a:latin typeface="Arial"/>
                  <a:cs typeface="Arial"/>
                </a:rPr>
                <a:t> </a:t>
              </a:r>
              <a:r>
                <a:rPr sz="1600" spc="5" dirty="0">
                  <a:solidFill>
                    <a:srgbClr val="434343"/>
                  </a:solidFill>
                  <a:latin typeface="Arial"/>
                  <a:cs typeface="Arial"/>
                </a:rPr>
                <a:t>outgoing</a:t>
              </a:r>
              <a:r>
                <a:rPr sz="1600" spc="-65" dirty="0">
                  <a:solidFill>
                    <a:srgbClr val="434343"/>
                  </a:solidFill>
                  <a:latin typeface="Arial"/>
                  <a:cs typeface="Arial"/>
                </a:rPr>
                <a:t> </a:t>
              </a:r>
              <a:r>
                <a:rPr sz="1600" dirty="0">
                  <a:solidFill>
                    <a:srgbClr val="434343"/>
                  </a:solidFill>
                  <a:latin typeface="Arial"/>
                  <a:cs typeface="Arial"/>
                </a:rPr>
                <a:t>connections.</a:t>
              </a:r>
              <a:endParaRPr sz="1600" dirty="0">
                <a:latin typeface="Arial"/>
                <a:cs typeface="Arial"/>
              </a:endParaRPr>
            </a:p>
          </p:txBody>
        </p:sp>
        <p:sp>
          <p:nvSpPr>
            <p:cNvPr id="17" name="object 15">
              <a:extLst>
                <a:ext uri="{FF2B5EF4-FFF2-40B4-BE49-F238E27FC236}">
                  <a16:creationId xmlns:a16="http://schemas.microsoft.com/office/drawing/2014/main" id="{9B626684-9207-4447-8C18-6217759A3AA3}"/>
                </a:ext>
              </a:extLst>
            </p:cNvPr>
            <p:cNvSpPr/>
            <p:nvPr/>
          </p:nvSpPr>
          <p:spPr>
            <a:xfrm>
              <a:off x="1169212" y="5232196"/>
              <a:ext cx="1115568" cy="585216"/>
            </a:xfrm>
            <a:prstGeom prst="rect">
              <a:avLst/>
            </a:prstGeom>
            <a:blipFill>
              <a:blip r:embed="rId6" cstate="print"/>
              <a:stretch>
                <a:fillRect/>
              </a:stretch>
            </a:blipFill>
          </p:spPr>
          <p:txBody>
            <a:bodyPr wrap="square" lIns="0" tIns="0" rIns="0" bIns="0" rtlCol="0"/>
            <a:lstStyle/>
            <a:p>
              <a:endParaRPr/>
            </a:p>
          </p:txBody>
        </p:sp>
      </p:grpSp>
      <p:sp>
        <p:nvSpPr>
          <p:cNvPr id="2" name="Footer Placeholder 3">
            <a:extLst>
              <a:ext uri="{FF2B5EF4-FFF2-40B4-BE49-F238E27FC236}">
                <a16:creationId xmlns:a16="http://schemas.microsoft.com/office/drawing/2014/main" id="{A519E288-7AA5-7758-9B6C-464ECA8BFC5A}"/>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166072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Artificial neuron </a:t>
            </a:r>
          </a:p>
        </p:txBody>
      </p:sp>
      <p:sp>
        <p:nvSpPr>
          <p:cNvPr id="8" name="Slide Number Placeholder 7">
            <a:extLst>
              <a:ext uri="{FF2B5EF4-FFF2-40B4-BE49-F238E27FC236}">
                <a16:creationId xmlns:a16="http://schemas.microsoft.com/office/drawing/2014/main" id="{20DC115C-80B5-4E92-B77A-A358101B988B}"/>
              </a:ext>
            </a:extLst>
          </p:cNvPr>
          <p:cNvSpPr>
            <a:spLocks noGrp="1"/>
          </p:cNvSpPr>
          <p:nvPr>
            <p:ph type="sldNum" sz="quarter" idx="12"/>
          </p:nvPr>
        </p:nvSpPr>
        <p:spPr/>
        <p:txBody>
          <a:bodyPr/>
          <a:lstStyle/>
          <a:p>
            <a:pPr lvl="0"/>
            <a:fld id="{2AC27A5A-7290-4DE1-BA94-4BE8A8E57DCF}" type="slidenum">
              <a:rPr lang="en-US" noProof="0" smtClean="0"/>
              <a:pPr lvl="0"/>
              <a:t>18</a:t>
            </a:fld>
            <a:endParaRPr lang="en-US" noProof="0" dirty="0"/>
          </a:p>
        </p:txBody>
      </p:sp>
      <p:sp>
        <p:nvSpPr>
          <p:cNvPr id="4" name="TextBox 3"/>
          <p:cNvSpPr txBox="1"/>
          <p:nvPr/>
        </p:nvSpPr>
        <p:spPr>
          <a:xfrm>
            <a:off x="838200" y="6307696"/>
            <a:ext cx="11055142" cy="369332"/>
          </a:xfrm>
          <a:prstGeom prst="rect">
            <a:avLst/>
          </a:prstGeom>
          <a:noFill/>
        </p:spPr>
        <p:txBody>
          <a:bodyPr wrap="none" rtlCol="0">
            <a:spAutoFit/>
          </a:bodyPr>
          <a:lstStyle/>
          <a:p>
            <a:r>
              <a:rPr lang="it-IT" dirty="0"/>
              <a:t>Source: A. </a:t>
            </a:r>
            <a:r>
              <a:rPr lang="it-IT" dirty="0" err="1"/>
              <a:t>Glassner</a:t>
            </a:r>
            <a:r>
              <a:rPr lang="it-IT" dirty="0"/>
              <a:t>. </a:t>
            </a:r>
            <a:r>
              <a:rPr lang="it-IT" i="1" dirty="0"/>
              <a:t>Deep learning: a crash </a:t>
            </a:r>
            <a:r>
              <a:rPr lang="it-IT" i="1" dirty="0" err="1"/>
              <a:t>course</a:t>
            </a:r>
            <a:r>
              <a:rPr lang="it-IT" dirty="0"/>
              <a:t>, SIGGRAPH 2018 </a:t>
            </a:r>
            <a:r>
              <a:rPr lang="it-IT" dirty="0">
                <a:hlinkClick r:id="rId3"/>
              </a:rPr>
              <a:t>https://dl.acm.org/doi/10.1145/3214834.3214856</a:t>
            </a:r>
            <a:endParaRPr lang="it-IT" dirty="0"/>
          </a:p>
        </p:txBody>
      </p:sp>
      <p:pic>
        <p:nvPicPr>
          <p:cNvPr id="7" name="Content Placeholder 3"/>
          <p:cNvPicPr>
            <a:picLocks noChangeAspect="1"/>
          </p:cNvPicPr>
          <p:nvPr/>
        </p:nvPicPr>
        <p:blipFill>
          <a:blip r:embed="rId4"/>
          <a:stretch>
            <a:fillRect/>
          </a:stretch>
        </p:blipFill>
        <p:spPr>
          <a:xfrm>
            <a:off x="3645193" y="1456662"/>
            <a:ext cx="4901612" cy="4365391"/>
          </a:xfrm>
          <a:prstGeom prst="rect">
            <a:avLst/>
          </a:prstGeom>
        </p:spPr>
      </p:pic>
      <p:cxnSp>
        <p:nvCxnSpPr>
          <p:cNvPr id="12" name="Straight Arrow Connector 11">
            <a:extLst>
              <a:ext uri="{FF2B5EF4-FFF2-40B4-BE49-F238E27FC236}">
                <a16:creationId xmlns:a16="http://schemas.microsoft.com/office/drawing/2014/main" id="{8D1222D5-A3BB-4110-967D-9EF065345E1B}"/>
              </a:ext>
            </a:extLst>
          </p:cNvPr>
          <p:cNvCxnSpPr>
            <a:cxnSpLocks/>
          </p:cNvCxnSpPr>
          <p:nvPr/>
        </p:nvCxnSpPr>
        <p:spPr>
          <a:xfrm>
            <a:off x="7669618" y="4023444"/>
            <a:ext cx="1442484" cy="5591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A28684E-1A93-41B3-B9D8-C4932DA4B34B}"/>
              </a:ext>
            </a:extLst>
          </p:cNvPr>
          <p:cNvCxnSpPr>
            <a:cxnSpLocks/>
          </p:cNvCxnSpPr>
          <p:nvPr/>
        </p:nvCxnSpPr>
        <p:spPr>
          <a:xfrm flipV="1">
            <a:off x="6596616" y="1826171"/>
            <a:ext cx="2207142" cy="12440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43B4A4F-FB4C-4004-910A-16FF90A0B256}"/>
              </a:ext>
            </a:extLst>
          </p:cNvPr>
          <p:cNvSpPr txBox="1"/>
          <p:nvPr/>
        </p:nvSpPr>
        <p:spPr>
          <a:xfrm>
            <a:off x="9162569" y="4303038"/>
            <a:ext cx="2738250" cy="830997"/>
          </a:xfrm>
          <a:prstGeom prst="rect">
            <a:avLst/>
          </a:prstGeom>
          <a:noFill/>
        </p:spPr>
        <p:txBody>
          <a:bodyPr wrap="none" rtlCol="0">
            <a:spAutoFit/>
          </a:bodyPr>
          <a:lstStyle/>
          <a:p>
            <a:r>
              <a:rPr lang="en-GB" sz="2400" b="1" dirty="0"/>
              <a:t>Activation function</a:t>
            </a:r>
          </a:p>
          <a:p>
            <a:r>
              <a:rPr lang="en-GB" sz="2400" b="1" dirty="0"/>
              <a:t>(e.g. </a:t>
            </a:r>
            <a:r>
              <a:rPr lang="en-GB" sz="2400" b="1" i="1" dirty="0"/>
              <a:t>max(0, ∑</a:t>
            </a:r>
            <a:r>
              <a:rPr lang="en-GB" sz="2400" b="1" dirty="0"/>
              <a:t>))</a:t>
            </a:r>
          </a:p>
        </p:txBody>
      </p:sp>
      <p:sp>
        <p:nvSpPr>
          <p:cNvPr id="18" name="TextBox 17">
            <a:extLst>
              <a:ext uri="{FF2B5EF4-FFF2-40B4-BE49-F238E27FC236}">
                <a16:creationId xmlns:a16="http://schemas.microsoft.com/office/drawing/2014/main" id="{729F52A0-4E41-47F3-9866-0B90B43FAE5F}"/>
              </a:ext>
            </a:extLst>
          </p:cNvPr>
          <p:cNvSpPr txBox="1"/>
          <p:nvPr/>
        </p:nvSpPr>
        <p:spPr>
          <a:xfrm>
            <a:off x="9016931" y="1410672"/>
            <a:ext cx="2413067" cy="830997"/>
          </a:xfrm>
          <a:prstGeom prst="rect">
            <a:avLst/>
          </a:prstGeom>
          <a:noFill/>
        </p:spPr>
        <p:txBody>
          <a:bodyPr wrap="square" rtlCol="0">
            <a:spAutoFit/>
          </a:bodyPr>
          <a:lstStyle/>
          <a:p>
            <a:r>
              <a:rPr lang="en-GB" sz="2400" b="1" dirty="0"/>
              <a:t>A weighted sum of the input (</a:t>
            </a:r>
            <a:r>
              <a:rPr lang="en-GB" sz="2400" b="1" i="1" dirty="0"/>
              <a:t>∑)</a:t>
            </a:r>
            <a:endParaRPr lang="en-GB" sz="2400" b="1" dirty="0"/>
          </a:p>
        </p:txBody>
      </p:sp>
    </p:spTree>
    <p:extLst>
      <p:ext uri="{BB962C8B-B14F-4D97-AF65-F5344CB8AC3E}">
        <p14:creationId xmlns:p14="http://schemas.microsoft.com/office/powerpoint/2010/main" val="3697280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511B8-A30F-418E-88F4-227C755EA1C7}"/>
              </a:ext>
            </a:extLst>
          </p:cNvPr>
          <p:cNvSpPr>
            <a:spLocks noGrp="1"/>
          </p:cNvSpPr>
          <p:nvPr>
            <p:ph type="title"/>
          </p:nvPr>
        </p:nvSpPr>
        <p:spPr>
          <a:xfrm>
            <a:off x="762000" y="559678"/>
            <a:ext cx="10870676" cy="780850"/>
          </a:xfrm>
        </p:spPr>
        <p:txBody>
          <a:bodyPr>
            <a:noAutofit/>
          </a:bodyPr>
          <a:lstStyle/>
          <a:p>
            <a:r>
              <a:rPr lang="en-US" sz="3600" dirty="0"/>
              <a:t>From artificial neuron to artificial neural network</a:t>
            </a:r>
          </a:p>
        </p:txBody>
      </p:sp>
      <p:sp>
        <p:nvSpPr>
          <p:cNvPr id="4" name="Slide Number Placeholder 3">
            <a:extLst>
              <a:ext uri="{FF2B5EF4-FFF2-40B4-BE49-F238E27FC236}">
                <a16:creationId xmlns:a16="http://schemas.microsoft.com/office/drawing/2014/main" id="{C8984FDF-E88C-448C-9971-814226B88480}"/>
              </a:ext>
            </a:extLst>
          </p:cNvPr>
          <p:cNvSpPr>
            <a:spLocks noGrp="1"/>
          </p:cNvSpPr>
          <p:nvPr>
            <p:ph type="sldNum" sz="quarter" idx="12"/>
          </p:nvPr>
        </p:nvSpPr>
        <p:spPr/>
        <p:txBody>
          <a:bodyPr/>
          <a:lstStyle/>
          <a:p>
            <a:fld id="{6E2D2B3B-882E-40F3-A32F-6DD516915044}" type="slidenum">
              <a:rPr lang="en-US" smtClean="0"/>
              <a:pPr/>
              <a:t>19</a:t>
            </a:fld>
            <a:endParaRPr lang="en-US" dirty="0"/>
          </a:p>
        </p:txBody>
      </p:sp>
      <p:grpSp>
        <p:nvGrpSpPr>
          <p:cNvPr id="6" name="Gruppo 6">
            <a:extLst>
              <a:ext uri="{FF2B5EF4-FFF2-40B4-BE49-F238E27FC236}">
                <a16:creationId xmlns:a16="http://schemas.microsoft.com/office/drawing/2014/main" id="{F9DA3A12-1178-4175-B5FB-06E39BCD782F}"/>
              </a:ext>
            </a:extLst>
          </p:cNvPr>
          <p:cNvGrpSpPr/>
          <p:nvPr/>
        </p:nvGrpSpPr>
        <p:grpSpPr>
          <a:xfrm>
            <a:off x="2557146" y="1383300"/>
            <a:ext cx="7077709" cy="4536060"/>
            <a:chOff x="999000" y="1340768"/>
            <a:chExt cx="7077709" cy="4536060"/>
          </a:xfrm>
        </p:grpSpPr>
        <p:sp>
          <p:nvSpPr>
            <p:cNvPr id="7" name="object 8">
              <a:extLst>
                <a:ext uri="{FF2B5EF4-FFF2-40B4-BE49-F238E27FC236}">
                  <a16:creationId xmlns:a16="http://schemas.microsoft.com/office/drawing/2014/main" id="{C04E67D2-A4BE-4539-81E1-43933F5406CD}"/>
                </a:ext>
              </a:extLst>
            </p:cNvPr>
            <p:cNvSpPr/>
            <p:nvPr/>
          </p:nvSpPr>
          <p:spPr>
            <a:xfrm>
              <a:off x="1200294" y="1340768"/>
              <a:ext cx="6675120" cy="3166872"/>
            </a:xfrm>
            <a:prstGeom prst="rect">
              <a:avLst/>
            </a:prstGeom>
            <a:blipFill>
              <a:blip r:embed="rId2" cstate="print"/>
              <a:stretch>
                <a:fillRect/>
              </a:stretch>
            </a:blipFill>
          </p:spPr>
          <p:txBody>
            <a:bodyPr wrap="square" lIns="0" tIns="0" rIns="0" bIns="0" rtlCol="0"/>
            <a:lstStyle/>
            <a:p>
              <a:endParaRPr/>
            </a:p>
          </p:txBody>
        </p:sp>
        <p:sp>
          <p:nvSpPr>
            <p:cNvPr id="8" name="object 9">
              <a:extLst>
                <a:ext uri="{FF2B5EF4-FFF2-40B4-BE49-F238E27FC236}">
                  <a16:creationId xmlns:a16="http://schemas.microsoft.com/office/drawing/2014/main" id="{2574C26D-D97E-4583-AF8C-35D51E17A26F}"/>
                </a:ext>
              </a:extLst>
            </p:cNvPr>
            <p:cNvSpPr txBox="1"/>
            <p:nvPr/>
          </p:nvSpPr>
          <p:spPr>
            <a:xfrm>
              <a:off x="999000" y="4705888"/>
              <a:ext cx="7077709" cy="1170940"/>
            </a:xfrm>
            <a:prstGeom prst="rect">
              <a:avLst/>
            </a:prstGeom>
          </p:spPr>
          <p:txBody>
            <a:bodyPr vert="horz" wrap="square" lIns="0" tIns="13970" rIns="0" bIns="0" rtlCol="0">
              <a:spAutoFit/>
            </a:bodyPr>
            <a:lstStyle/>
            <a:p>
              <a:pPr marL="12700" marR="5080">
                <a:lnSpc>
                  <a:spcPct val="100000"/>
                </a:lnSpc>
                <a:spcBef>
                  <a:spcPts val="110"/>
                </a:spcBef>
              </a:pPr>
              <a:r>
                <a:rPr sz="1500" b="1" dirty="0">
                  <a:solidFill>
                    <a:srgbClr val="434343"/>
                  </a:solidFill>
                  <a:latin typeface="Arial"/>
                  <a:cs typeface="Arial"/>
                </a:rPr>
                <a:t>Consists </a:t>
              </a:r>
              <a:r>
                <a:rPr sz="1500" b="1" spc="40" dirty="0">
                  <a:solidFill>
                    <a:srgbClr val="434343"/>
                  </a:solidFill>
                  <a:latin typeface="Arial"/>
                  <a:cs typeface="Arial"/>
                </a:rPr>
                <a:t>of </a:t>
              </a:r>
              <a:r>
                <a:rPr sz="1500" b="1" spc="-20" dirty="0">
                  <a:solidFill>
                    <a:srgbClr val="434343"/>
                  </a:solidFill>
                  <a:latin typeface="Arial"/>
                  <a:cs typeface="Arial"/>
                </a:rPr>
                <a:t>one </a:t>
              </a:r>
              <a:r>
                <a:rPr sz="1500" b="1" spc="-10" dirty="0">
                  <a:solidFill>
                    <a:srgbClr val="434343"/>
                  </a:solidFill>
                  <a:latin typeface="Arial"/>
                  <a:cs typeface="Arial"/>
                </a:rPr>
                <a:t>input, </a:t>
              </a:r>
              <a:r>
                <a:rPr sz="1500" b="1" spc="-15" dirty="0">
                  <a:solidFill>
                    <a:srgbClr val="434343"/>
                  </a:solidFill>
                  <a:latin typeface="Arial"/>
                  <a:cs typeface="Arial"/>
                </a:rPr>
                <a:t>one </a:t>
              </a:r>
              <a:r>
                <a:rPr sz="1500" b="1" spc="30" dirty="0">
                  <a:solidFill>
                    <a:srgbClr val="434343"/>
                  </a:solidFill>
                  <a:latin typeface="Arial"/>
                  <a:cs typeface="Arial"/>
                </a:rPr>
                <a:t>output </a:t>
              </a:r>
              <a:r>
                <a:rPr sz="1500" b="1" spc="-5" dirty="0">
                  <a:solidFill>
                    <a:srgbClr val="434343"/>
                  </a:solidFill>
                  <a:latin typeface="Arial"/>
                  <a:cs typeface="Arial"/>
                </a:rPr>
                <a:t>and </a:t>
              </a:r>
              <a:r>
                <a:rPr sz="1500" b="1" spc="15" dirty="0">
                  <a:solidFill>
                    <a:srgbClr val="434343"/>
                  </a:solidFill>
                  <a:latin typeface="Arial"/>
                  <a:cs typeface="Arial"/>
                </a:rPr>
                <a:t>multiple </a:t>
              </a:r>
              <a:r>
                <a:rPr sz="1500" b="1" dirty="0">
                  <a:solidFill>
                    <a:srgbClr val="434343"/>
                  </a:solidFill>
                  <a:latin typeface="Arial"/>
                  <a:cs typeface="Arial"/>
                </a:rPr>
                <a:t>fully-connected </a:t>
              </a:r>
              <a:r>
                <a:rPr sz="1500" b="1" spc="-10" dirty="0">
                  <a:solidFill>
                    <a:srgbClr val="434343"/>
                  </a:solidFill>
                  <a:latin typeface="Arial"/>
                  <a:cs typeface="Arial"/>
                </a:rPr>
                <a:t>hidden </a:t>
              </a:r>
              <a:r>
                <a:rPr sz="1500" b="1" spc="-15" dirty="0">
                  <a:solidFill>
                    <a:srgbClr val="434343"/>
                  </a:solidFill>
                  <a:latin typeface="Arial"/>
                  <a:cs typeface="Arial"/>
                </a:rPr>
                <a:t>layers </a:t>
              </a:r>
              <a:r>
                <a:rPr sz="1500" b="1" spc="-20" dirty="0">
                  <a:solidFill>
                    <a:srgbClr val="434343"/>
                  </a:solidFill>
                  <a:latin typeface="Arial"/>
                  <a:cs typeface="Arial"/>
                </a:rPr>
                <a:t>in- </a:t>
              </a:r>
              <a:r>
                <a:rPr sz="1500" b="1" spc="-15" dirty="0">
                  <a:solidFill>
                    <a:srgbClr val="434343"/>
                  </a:solidFill>
                  <a:latin typeface="Arial"/>
                  <a:cs typeface="Arial"/>
                </a:rPr>
                <a:t>between.</a:t>
              </a:r>
              <a:r>
                <a:rPr sz="1500" b="1" spc="-60" dirty="0">
                  <a:solidFill>
                    <a:srgbClr val="434343"/>
                  </a:solidFill>
                  <a:latin typeface="Arial"/>
                  <a:cs typeface="Arial"/>
                </a:rPr>
                <a:t> </a:t>
              </a:r>
              <a:r>
                <a:rPr sz="1500" b="1" spc="-30" dirty="0">
                  <a:solidFill>
                    <a:srgbClr val="434343"/>
                  </a:solidFill>
                  <a:latin typeface="Arial"/>
                  <a:cs typeface="Arial"/>
                </a:rPr>
                <a:t>Each</a:t>
              </a:r>
              <a:r>
                <a:rPr sz="1500" b="1" spc="-80" dirty="0">
                  <a:solidFill>
                    <a:srgbClr val="434343"/>
                  </a:solidFill>
                  <a:latin typeface="Arial"/>
                  <a:cs typeface="Arial"/>
                </a:rPr>
                <a:t> </a:t>
              </a:r>
              <a:r>
                <a:rPr sz="1500" b="1" spc="-20" dirty="0">
                  <a:solidFill>
                    <a:srgbClr val="434343"/>
                  </a:solidFill>
                  <a:latin typeface="Arial"/>
                  <a:cs typeface="Arial"/>
                </a:rPr>
                <a:t>layer</a:t>
              </a:r>
              <a:r>
                <a:rPr sz="1500" b="1" spc="-40" dirty="0">
                  <a:solidFill>
                    <a:srgbClr val="434343"/>
                  </a:solidFill>
                  <a:latin typeface="Arial"/>
                  <a:cs typeface="Arial"/>
                </a:rPr>
                <a:t> </a:t>
              </a:r>
              <a:r>
                <a:rPr sz="1500" b="1" spc="10" dirty="0">
                  <a:solidFill>
                    <a:srgbClr val="434343"/>
                  </a:solidFill>
                  <a:latin typeface="Arial"/>
                  <a:cs typeface="Arial"/>
                </a:rPr>
                <a:t>is</a:t>
              </a:r>
              <a:r>
                <a:rPr sz="1500" b="1" spc="-60" dirty="0">
                  <a:solidFill>
                    <a:srgbClr val="434343"/>
                  </a:solidFill>
                  <a:latin typeface="Arial"/>
                  <a:cs typeface="Arial"/>
                </a:rPr>
                <a:t> </a:t>
              </a:r>
              <a:r>
                <a:rPr sz="1500" b="1" spc="-15" dirty="0">
                  <a:solidFill>
                    <a:srgbClr val="434343"/>
                  </a:solidFill>
                  <a:latin typeface="Arial"/>
                  <a:cs typeface="Arial"/>
                </a:rPr>
                <a:t>represented</a:t>
              </a:r>
              <a:r>
                <a:rPr sz="1500" b="1" spc="-25" dirty="0">
                  <a:solidFill>
                    <a:srgbClr val="434343"/>
                  </a:solidFill>
                  <a:latin typeface="Arial"/>
                  <a:cs typeface="Arial"/>
                </a:rPr>
                <a:t> </a:t>
              </a:r>
              <a:r>
                <a:rPr sz="1500" b="1" dirty="0">
                  <a:solidFill>
                    <a:srgbClr val="434343"/>
                  </a:solidFill>
                  <a:latin typeface="Arial"/>
                  <a:cs typeface="Arial"/>
                </a:rPr>
                <a:t>as</a:t>
              </a:r>
              <a:r>
                <a:rPr sz="1500" b="1" spc="-55" dirty="0">
                  <a:solidFill>
                    <a:srgbClr val="434343"/>
                  </a:solidFill>
                  <a:latin typeface="Arial"/>
                  <a:cs typeface="Arial"/>
                </a:rPr>
                <a:t> </a:t>
              </a:r>
              <a:r>
                <a:rPr sz="1500" b="1" spc="-25" dirty="0">
                  <a:solidFill>
                    <a:srgbClr val="434343"/>
                  </a:solidFill>
                  <a:latin typeface="Arial"/>
                  <a:cs typeface="Arial"/>
                </a:rPr>
                <a:t>a</a:t>
              </a:r>
              <a:r>
                <a:rPr sz="1500" b="1" spc="-75" dirty="0">
                  <a:solidFill>
                    <a:srgbClr val="434343"/>
                  </a:solidFill>
                  <a:latin typeface="Arial"/>
                  <a:cs typeface="Arial"/>
                </a:rPr>
                <a:t> </a:t>
              </a:r>
              <a:r>
                <a:rPr sz="1500" b="1" spc="-20" dirty="0">
                  <a:solidFill>
                    <a:srgbClr val="434343"/>
                  </a:solidFill>
                  <a:latin typeface="Arial"/>
                  <a:cs typeface="Arial"/>
                </a:rPr>
                <a:t>series</a:t>
              </a:r>
              <a:r>
                <a:rPr sz="1500" b="1" spc="-35" dirty="0">
                  <a:solidFill>
                    <a:srgbClr val="434343"/>
                  </a:solidFill>
                  <a:latin typeface="Arial"/>
                  <a:cs typeface="Arial"/>
                </a:rPr>
                <a:t> </a:t>
              </a:r>
              <a:r>
                <a:rPr sz="1500" b="1" spc="40" dirty="0">
                  <a:solidFill>
                    <a:srgbClr val="434343"/>
                  </a:solidFill>
                  <a:latin typeface="Arial"/>
                  <a:cs typeface="Arial"/>
                </a:rPr>
                <a:t>of</a:t>
              </a:r>
              <a:r>
                <a:rPr sz="1500" b="1" spc="-75" dirty="0">
                  <a:solidFill>
                    <a:srgbClr val="434343"/>
                  </a:solidFill>
                  <a:latin typeface="Arial"/>
                  <a:cs typeface="Arial"/>
                </a:rPr>
                <a:t> </a:t>
              </a:r>
              <a:r>
                <a:rPr sz="1500" b="1" spc="-5" dirty="0">
                  <a:solidFill>
                    <a:srgbClr val="434343"/>
                  </a:solidFill>
                  <a:latin typeface="Arial"/>
                  <a:cs typeface="Arial"/>
                </a:rPr>
                <a:t>neurons</a:t>
              </a:r>
              <a:r>
                <a:rPr sz="1500" b="1" spc="-35" dirty="0">
                  <a:solidFill>
                    <a:srgbClr val="434343"/>
                  </a:solidFill>
                  <a:latin typeface="Arial"/>
                  <a:cs typeface="Arial"/>
                </a:rPr>
                <a:t> </a:t>
              </a:r>
              <a:r>
                <a:rPr sz="1500" b="1" spc="-5" dirty="0">
                  <a:solidFill>
                    <a:srgbClr val="434343"/>
                  </a:solidFill>
                  <a:latin typeface="Arial"/>
                  <a:cs typeface="Arial"/>
                </a:rPr>
                <a:t>and</a:t>
              </a:r>
              <a:r>
                <a:rPr sz="1500" b="1" spc="-100" dirty="0">
                  <a:solidFill>
                    <a:srgbClr val="434343"/>
                  </a:solidFill>
                  <a:latin typeface="Arial"/>
                  <a:cs typeface="Arial"/>
                </a:rPr>
                <a:t> </a:t>
              </a:r>
              <a:r>
                <a:rPr sz="1500" b="1" i="1" spc="-10" dirty="0">
                  <a:latin typeface="Arial"/>
                  <a:cs typeface="Arial"/>
                </a:rPr>
                <a:t>progressively</a:t>
              </a:r>
              <a:r>
                <a:rPr sz="1500" b="1" i="1" spc="-25" dirty="0">
                  <a:latin typeface="Arial"/>
                  <a:cs typeface="Arial"/>
                </a:rPr>
                <a:t> </a:t>
              </a:r>
              <a:r>
                <a:rPr sz="1500" b="1" i="1" spc="15" dirty="0">
                  <a:latin typeface="Arial"/>
                  <a:cs typeface="Arial"/>
                </a:rPr>
                <a:t>extracts </a:t>
              </a:r>
              <a:r>
                <a:rPr sz="1500" b="1" i="1" spc="-10" dirty="0">
                  <a:latin typeface="Arial"/>
                  <a:cs typeface="Arial"/>
                </a:rPr>
                <a:t>higher </a:t>
              </a:r>
              <a:r>
                <a:rPr sz="1500" b="1" i="1" spc="-5" dirty="0">
                  <a:latin typeface="Arial"/>
                  <a:cs typeface="Arial"/>
                </a:rPr>
                <a:t>and </a:t>
              </a:r>
              <a:r>
                <a:rPr sz="1500" b="1" i="1" spc="-25" dirty="0">
                  <a:latin typeface="Arial"/>
                  <a:cs typeface="Arial"/>
                </a:rPr>
                <a:t>higher-level </a:t>
              </a:r>
              <a:r>
                <a:rPr sz="1500" b="1" i="1" dirty="0">
                  <a:latin typeface="Arial"/>
                  <a:cs typeface="Arial"/>
                </a:rPr>
                <a:t>features</a:t>
              </a:r>
              <a:r>
                <a:rPr sz="1500" b="1" dirty="0">
                  <a:solidFill>
                    <a:srgbClr val="F57B00"/>
                  </a:solidFill>
                  <a:latin typeface="Arial"/>
                  <a:cs typeface="Arial"/>
                </a:rPr>
                <a:t> </a:t>
              </a:r>
              <a:r>
                <a:rPr sz="1500" b="1" spc="40" dirty="0">
                  <a:solidFill>
                    <a:srgbClr val="434343"/>
                  </a:solidFill>
                  <a:latin typeface="Arial"/>
                  <a:cs typeface="Arial"/>
                </a:rPr>
                <a:t>of </a:t>
              </a:r>
              <a:r>
                <a:rPr sz="1500" b="1" spc="10" dirty="0">
                  <a:solidFill>
                    <a:srgbClr val="434343"/>
                  </a:solidFill>
                  <a:latin typeface="Arial"/>
                  <a:cs typeface="Arial"/>
                </a:rPr>
                <a:t>the </a:t>
              </a:r>
              <a:r>
                <a:rPr sz="1500" b="1" spc="20" dirty="0">
                  <a:solidFill>
                    <a:srgbClr val="434343"/>
                  </a:solidFill>
                  <a:latin typeface="Arial"/>
                  <a:cs typeface="Arial"/>
                </a:rPr>
                <a:t>input until </a:t>
              </a:r>
              <a:r>
                <a:rPr sz="1500" b="1" spc="10" dirty="0">
                  <a:solidFill>
                    <a:srgbClr val="434343"/>
                  </a:solidFill>
                  <a:latin typeface="Arial"/>
                  <a:cs typeface="Arial"/>
                </a:rPr>
                <a:t>the </a:t>
              </a:r>
              <a:r>
                <a:rPr sz="1500" b="1" spc="15" dirty="0">
                  <a:solidFill>
                    <a:srgbClr val="434343"/>
                  </a:solidFill>
                  <a:latin typeface="Arial"/>
                  <a:cs typeface="Arial"/>
                </a:rPr>
                <a:t>final </a:t>
              </a:r>
              <a:r>
                <a:rPr sz="1500" b="1" spc="-20" dirty="0">
                  <a:solidFill>
                    <a:srgbClr val="434343"/>
                  </a:solidFill>
                  <a:latin typeface="Arial"/>
                  <a:cs typeface="Arial"/>
                </a:rPr>
                <a:t>layer </a:t>
              </a:r>
              <a:r>
                <a:rPr sz="1500" b="1" spc="-5" dirty="0">
                  <a:solidFill>
                    <a:srgbClr val="434343"/>
                  </a:solidFill>
                  <a:latin typeface="Arial"/>
                  <a:cs typeface="Arial"/>
                </a:rPr>
                <a:t>essentially </a:t>
              </a:r>
              <a:r>
                <a:rPr sz="1500" b="1" dirty="0">
                  <a:solidFill>
                    <a:srgbClr val="434343"/>
                  </a:solidFill>
                  <a:latin typeface="Arial"/>
                  <a:cs typeface="Arial"/>
                </a:rPr>
                <a:t>makes </a:t>
              </a:r>
              <a:r>
                <a:rPr sz="1500" b="1" spc="-25" dirty="0">
                  <a:solidFill>
                    <a:srgbClr val="434343"/>
                  </a:solidFill>
                  <a:latin typeface="Arial"/>
                  <a:cs typeface="Arial"/>
                </a:rPr>
                <a:t>a  </a:t>
              </a:r>
              <a:r>
                <a:rPr sz="1500" b="1" dirty="0">
                  <a:solidFill>
                    <a:srgbClr val="434343"/>
                  </a:solidFill>
                  <a:latin typeface="Arial"/>
                  <a:cs typeface="Arial"/>
                </a:rPr>
                <a:t>decision </a:t>
              </a:r>
              <a:r>
                <a:rPr sz="1500" b="1" spc="15" dirty="0">
                  <a:solidFill>
                    <a:srgbClr val="434343"/>
                  </a:solidFill>
                  <a:latin typeface="Arial"/>
                  <a:cs typeface="Arial"/>
                </a:rPr>
                <a:t>about </a:t>
              </a:r>
              <a:r>
                <a:rPr sz="1500" b="1" spc="30" dirty="0">
                  <a:solidFill>
                    <a:srgbClr val="434343"/>
                  </a:solidFill>
                  <a:latin typeface="Arial"/>
                  <a:cs typeface="Arial"/>
                </a:rPr>
                <a:t>what </a:t>
              </a:r>
              <a:r>
                <a:rPr sz="1500" b="1" spc="10" dirty="0">
                  <a:solidFill>
                    <a:srgbClr val="434343"/>
                  </a:solidFill>
                  <a:latin typeface="Arial"/>
                  <a:cs typeface="Arial"/>
                </a:rPr>
                <a:t>the </a:t>
              </a:r>
              <a:r>
                <a:rPr sz="1500" b="1" spc="15" dirty="0">
                  <a:solidFill>
                    <a:srgbClr val="434343"/>
                  </a:solidFill>
                  <a:latin typeface="Arial"/>
                  <a:cs typeface="Arial"/>
                </a:rPr>
                <a:t>input </a:t>
              </a:r>
              <a:r>
                <a:rPr sz="1500" b="1" spc="5" dirty="0">
                  <a:solidFill>
                    <a:srgbClr val="434343"/>
                  </a:solidFill>
                  <a:latin typeface="Arial"/>
                  <a:cs typeface="Arial"/>
                </a:rPr>
                <a:t>shows. </a:t>
              </a:r>
              <a:r>
                <a:rPr sz="1500" b="1" spc="-25" dirty="0">
                  <a:solidFill>
                    <a:srgbClr val="434343"/>
                  </a:solidFill>
                  <a:latin typeface="Arial"/>
                  <a:cs typeface="Arial"/>
                </a:rPr>
                <a:t>The </a:t>
              </a:r>
              <a:r>
                <a:rPr sz="1500" b="1" spc="10" dirty="0">
                  <a:solidFill>
                    <a:srgbClr val="434343"/>
                  </a:solidFill>
                  <a:latin typeface="Arial"/>
                  <a:cs typeface="Arial"/>
                </a:rPr>
                <a:t>more </a:t>
              </a:r>
              <a:r>
                <a:rPr sz="1500" b="1" spc="-15" dirty="0">
                  <a:solidFill>
                    <a:srgbClr val="434343"/>
                  </a:solidFill>
                  <a:latin typeface="Arial"/>
                  <a:cs typeface="Arial"/>
                </a:rPr>
                <a:t>layers </a:t>
              </a:r>
              <a:r>
                <a:rPr sz="1500" b="1" spc="10" dirty="0">
                  <a:solidFill>
                    <a:srgbClr val="434343"/>
                  </a:solidFill>
                  <a:latin typeface="Arial"/>
                  <a:cs typeface="Arial"/>
                </a:rPr>
                <a:t>the network </a:t>
              </a:r>
              <a:r>
                <a:rPr sz="1500" b="1" spc="-35" dirty="0">
                  <a:solidFill>
                    <a:srgbClr val="434343"/>
                  </a:solidFill>
                  <a:latin typeface="Arial"/>
                  <a:cs typeface="Arial"/>
                </a:rPr>
                <a:t>has, </a:t>
              </a:r>
              <a:r>
                <a:rPr sz="1500" b="1" spc="10" dirty="0">
                  <a:solidFill>
                    <a:srgbClr val="434343"/>
                  </a:solidFill>
                  <a:latin typeface="Arial"/>
                  <a:cs typeface="Arial"/>
                </a:rPr>
                <a:t>the </a:t>
              </a:r>
              <a:r>
                <a:rPr sz="1500" b="1" spc="-20" dirty="0">
                  <a:solidFill>
                    <a:srgbClr val="434343"/>
                  </a:solidFill>
                  <a:latin typeface="Arial"/>
                  <a:cs typeface="Arial"/>
                </a:rPr>
                <a:t>higher-  </a:t>
              </a:r>
              <a:r>
                <a:rPr sz="1500" b="1" spc="-30" dirty="0">
                  <a:solidFill>
                    <a:srgbClr val="434343"/>
                  </a:solidFill>
                  <a:latin typeface="Arial"/>
                  <a:cs typeface="Arial"/>
                </a:rPr>
                <a:t>level </a:t>
              </a:r>
              <a:r>
                <a:rPr sz="1500" b="1" spc="5" dirty="0">
                  <a:solidFill>
                    <a:srgbClr val="434343"/>
                  </a:solidFill>
                  <a:latin typeface="Arial"/>
                  <a:cs typeface="Arial"/>
                </a:rPr>
                <a:t>features </a:t>
              </a:r>
              <a:r>
                <a:rPr sz="1500" b="1" spc="40" dirty="0">
                  <a:solidFill>
                    <a:srgbClr val="434343"/>
                  </a:solidFill>
                  <a:latin typeface="Arial"/>
                  <a:cs typeface="Arial"/>
                </a:rPr>
                <a:t>it </a:t>
              </a:r>
              <a:r>
                <a:rPr sz="1500" b="1" spc="15" dirty="0">
                  <a:solidFill>
                    <a:srgbClr val="434343"/>
                  </a:solidFill>
                  <a:latin typeface="Arial"/>
                  <a:cs typeface="Arial"/>
                </a:rPr>
                <a:t>will</a:t>
              </a:r>
              <a:r>
                <a:rPr sz="1500" b="1" spc="-265" dirty="0">
                  <a:solidFill>
                    <a:srgbClr val="434343"/>
                  </a:solidFill>
                  <a:latin typeface="Arial"/>
                  <a:cs typeface="Arial"/>
                </a:rPr>
                <a:t> </a:t>
              </a:r>
              <a:r>
                <a:rPr sz="1500" b="1" spc="-25" dirty="0">
                  <a:solidFill>
                    <a:srgbClr val="434343"/>
                  </a:solidFill>
                  <a:latin typeface="Arial"/>
                  <a:cs typeface="Arial"/>
                </a:rPr>
                <a:t>learn.</a:t>
              </a:r>
              <a:endParaRPr sz="1500" b="1" dirty="0">
                <a:latin typeface="Arial"/>
                <a:cs typeface="Arial"/>
              </a:endParaRPr>
            </a:p>
          </p:txBody>
        </p:sp>
      </p:grpSp>
      <p:sp>
        <p:nvSpPr>
          <p:cNvPr id="2" name="Footer Placeholder 3">
            <a:extLst>
              <a:ext uri="{FF2B5EF4-FFF2-40B4-BE49-F238E27FC236}">
                <a16:creationId xmlns:a16="http://schemas.microsoft.com/office/drawing/2014/main" id="{B961BF51-4523-ACD1-FAFD-5B3E667B3E4C}"/>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202751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8912" y="1143293"/>
            <a:ext cx="10077667" cy="4268965"/>
          </a:xfrm>
        </p:spPr>
        <p:txBody>
          <a:bodyPr>
            <a:normAutofit/>
          </a:bodyPr>
          <a:lstStyle/>
          <a:p>
            <a:r>
              <a:rPr lang="en-US" sz="5400" dirty="0"/>
              <a:t>Deep Learning for underwater monitoring </a:t>
            </a:r>
            <a:br>
              <a:rPr lang="en-US" sz="5400" dirty="0"/>
            </a:br>
            <a:endParaRPr lang="en-US" sz="5400" dirty="0"/>
          </a:p>
        </p:txBody>
      </p:sp>
      <p:sp>
        <p:nvSpPr>
          <p:cNvPr id="3" name="Subtitle 2"/>
          <p:cNvSpPr>
            <a:spLocks noGrp="1"/>
          </p:cNvSpPr>
          <p:nvPr>
            <p:ph type="subTitle" idx="1"/>
          </p:nvPr>
        </p:nvSpPr>
        <p:spPr/>
        <p:txBody>
          <a:bodyPr>
            <a:noAutofit/>
          </a:bodyPr>
          <a:lstStyle/>
          <a:p>
            <a:r>
              <a:rPr lang="en-US" sz="2200" dirty="0"/>
              <a:t>Massimiliano Corsini</a:t>
            </a:r>
          </a:p>
          <a:p>
            <a:r>
              <a:rPr lang="en-US" sz="2200" dirty="0"/>
              <a:t>Visual Computing Lab, ISTI-CNR</a:t>
            </a:r>
          </a:p>
        </p:txBody>
      </p:sp>
      <p:sp>
        <p:nvSpPr>
          <p:cNvPr id="4" name="Subtitle 2"/>
          <p:cNvSpPr txBox="1">
            <a:spLocks/>
          </p:cNvSpPr>
          <p:nvPr/>
        </p:nvSpPr>
        <p:spPr>
          <a:xfrm>
            <a:off x="1088912" y="3487806"/>
            <a:ext cx="8345757" cy="706355"/>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2000" b="0" i="1" kern="1200" baseline="0">
                <a:solidFill>
                  <a:schemeClr val="tx2"/>
                </a:solidFill>
                <a:latin typeface="+mn-lt"/>
                <a:ea typeface="+mn-ea"/>
                <a:cs typeface="+mn-cs"/>
              </a:defRPr>
            </a:lvl1pPr>
            <a:lvl2pPr marL="457200" indent="0" algn="ctr" defTabSz="914400" rtl="0" eaLnBrk="1" latinLnBrk="0" hangingPunct="1">
              <a:lnSpc>
                <a:spcPct val="112000"/>
              </a:lnSpc>
              <a:spcBef>
                <a:spcPts val="900"/>
              </a:spcBef>
              <a:buFont typeface="Corbel" panose="020B0503020204020204" pitchFamily="34" charset="0"/>
              <a:buNone/>
              <a:defRPr sz="2000" kern="1200" baseline="0">
                <a:solidFill>
                  <a:schemeClr val="tx1">
                    <a:lumMod val="85000"/>
                    <a:lumOff val="15000"/>
                  </a:schemeClr>
                </a:solidFill>
                <a:latin typeface="+mn-lt"/>
                <a:ea typeface="+mn-ea"/>
                <a:cs typeface="+mn-cs"/>
              </a:defRPr>
            </a:lvl2pPr>
            <a:lvl3pPr marL="914400" indent="0" algn="ctr" defTabSz="914400" rtl="0" eaLnBrk="1" latinLnBrk="0" hangingPunct="1">
              <a:lnSpc>
                <a:spcPct val="112000"/>
              </a:lnSpc>
              <a:spcBef>
                <a:spcPts val="900"/>
              </a:spcBef>
              <a:buFont typeface="Arial" panose="020B0604020202020204" pitchFamily="34" charset="0"/>
              <a:buNone/>
              <a:defRPr sz="1800" kern="1200" baseline="0">
                <a:solidFill>
                  <a:schemeClr val="tx1">
                    <a:lumMod val="85000"/>
                    <a:lumOff val="15000"/>
                  </a:schemeClr>
                </a:solidFill>
                <a:latin typeface="+mn-lt"/>
                <a:ea typeface="+mn-ea"/>
                <a:cs typeface="+mn-cs"/>
              </a:defRPr>
            </a:lvl3pPr>
            <a:lvl4pPr marL="1371600" indent="0" algn="ctr" defTabSz="914400" rtl="0" eaLnBrk="1" latinLnBrk="0" hangingPunct="1">
              <a:lnSpc>
                <a:spcPct val="112000"/>
              </a:lnSpc>
              <a:spcBef>
                <a:spcPts val="900"/>
              </a:spcBef>
              <a:buFont typeface="Corbel" panose="020B0503020204020204" pitchFamily="34" charset="0"/>
              <a:buNone/>
              <a:defRPr sz="1600" kern="1200" baseline="0">
                <a:solidFill>
                  <a:schemeClr val="tx1">
                    <a:lumMod val="85000"/>
                    <a:lumOff val="15000"/>
                  </a:schemeClr>
                </a:solidFill>
                <a:latin typeface="+mn-lt"/>
                <a:ea typeface="+mn-ea"/>
                <a:cs typeface="+mn-cs"/>
              </a:defRPr>
            </a:lvl4pPr>
            <a:lvl5pPr marL="1828800" indent="0" algn="ctr" defTabSz="914400" rtl="0" eaLnBrk="1" latinLnBrk="0" hangingPunct="1">
              <a:lnSpc>
                <a:spcPct val="112000"/>
              </a:lnSpc>
              <a:spcBef>
                <a:spcPts val="900"/>
              </a:spcBef>
              <a:buFont typeface="Arial" panose="020B0604020202020204" pitchFamily="34" charset="0"/>
              <a:buNone/>
              <a:defRPr sz="1600" i="1" kern="1200" baseline="0">
                <a:solidFill>
                  <a:schemeClr val="tx1">
                    <a:lumMod val="85000"/>
                    <a:lumOff val="15000"/>
                  </a:schemeClr>
                </a:solidFill>
                <a:latin typeface="+mn-lt"/>
                <a:ea typeface="+mn-ea"/>
                <a:cs typeface="+mn-cs"/>
              </a:defRPr>
            </a:lvl5pPr>
            <a:lvl6pPr marL="22860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6pPr>
            <a:lvl7pPr marL="2743200" indent="0" algn="ctr" defTabSz="914400" rtl="0" eaLnBrk="1" latinLnBrk="0" hangingPunct="1">
              <a:lnSpc>
                <a:spcPct val="112000"/>
              </a:lnSpc>
              <a:spcBef>
                <a:spcPts val="1300"/>
              </a:spcBef>
              <a:buFont typeface="Arial" panose="020B0604020202020204" pitchFamily="34" charset="0"/>
              <a:buNone/>
              <a:defRPr sz="1600" i="1" kern="1200">
                <a:solidFill>
                  <a:schemeClr val="tx1">
                    <a:lumMod val="85000"/>
                    <a:lumOff val="15000"/>
                  </a:schemeClr>
                </a:solidFill>
                <a:latin typeface="+mn-lt"/>
                <a:ea typeface="+mn-ea"/>
                <a:cs typeface="+mn-cs"/>
              </a:defRPr>
            </a:lvl7pPr>
            <a:lvl8pPr marL="3200400" indent="0" algn="ctr" defTabSz="914400" rtl="0" eaLnBrk="1" latinLnBrk="0" hangingPunct="1">
              <a:lnSpc>
                <a:spcPct val="112000"/>
              </a:lnSpc>
              <a:spcBef>
                <a:spcPts val="1300"/>
              </a:spcBef>
              <a:buFont typeface="Corbel" panose="020B0503020204020204" pitchFamily="34" charset="0"/>
              <a:buNone/>
              <a:defRPr sz="1600" kern="1200">
                <a:solidFill>
                  <a:schemeClr val="tx1">
                    <a:lumMod val="85000"/>
                    <a:lumOff val="15000"/>
                  </a:schemeClr>
                </a:solidFill>
                <a:latin typeface="+mn-lt"/>
                <a:ea typeface="+mn-ea"/>
                <a:cs typeface="+mn-cs"/>
              </a:defRPr>
            </a:lvl8pPr>
            <a:lvl9pPr marL="3657600" indent="0" algn="ctr" defTabSz="914400" rtl="0" eaLnBrk="1" latinLnBrk="0" hangingPunct="1">
              <a:lnSpc>
                <a:spcPct val="112000"/>
              </a:lnSpc>
              <a:spcBef>
                <a:spcPts val="1300"/>
              </a:spcBef>
              <a:buFont typeface="Arial" panose="020B0604020202020204" pitchFamily="34" charset="0"/>
              <a:buNone/>
              <a:defRPr sz="1600" i="1" kern="1200" baseline="0">
                <a:solidFill>
                  <a:schemeClr val="tx1">
                    <a:lumMod val="85000"/>
                    <a:lumOff val="15000"/>
                  </a:schemeClr>
                </a:solidFill>
                <a:latin typeface="+mn-lt"/>
                <a:ea typeface="+mn-ea"/>
                <a:cs typeface="+mn-cs"/>
              </a:defRPr>
            </a:lvl9pPr>
          </a:lstStyle>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3200" dirty="0">
                <a:solidFill>
                  <a:srgbClr val="1D1A1D"/>
                </a:solidFill>
                <a:latin typeface="Corbel" panose="020B0503020204020204"/>
              </a:rPr>
              <a:t>September 19</a:t>
            </a:r>
            <a:r>
              <a:rPr kumimoji="0" lang="en-US" sz="3200" b="0" i="1" u="none" strike="noStrike" kern="1200" cap="none" spc="0" normalizeH="0" baseline="0" noProof="0" dirty="0">
                <a:ln>
                  <a:noFill/>
                </a:ln>
                <a:solidFill>
                  <a:srgbClr val="1D1A1D"/>
                </a:solidFill>
                <a:effectLst/>
                <a:uLnTx/>
                <a:uFillTx/>
                <a:latin typeface="Corbel" panose="020B0503020204020204"/>
                <a:ea typeface="+mn-ea"/>
                <a:cs typeface="+mn-cs"/>
              </a:rPr>
              <a:t>, 2025</a:t>
            </a:r>
          </a:p>
          <a:p>
            <a:pPr marL="0" marR="0" lvl="0" indent="0" algn="l" defTabSz="914400" rtl="0" eaLnBrk="1" fontAlgn="auto" latinLnBrk="0" hangingPunct="1">
              <a:lnSpc>
                <a:spcPct val="114000"/>
              </a:lnSpc>
              <a:spcBef>
                <a:spcPts val="0"/>
              </a:spcBef>
              <a:spcAft>
                <a:spcPts val="0"/>
              </a:spcAft>
              <a:buClrTx/>
              <a:buSzTx/>
              <a:buFont typeface="Arial" panose="020B0604020202020204" pitchFamily="34" charset="0"/>
              <a:buNone/>
              <a:tabLst/>
              <a:defRPr/>
            </a:pPr>
            <a:r>
              <a:rPr lang="en-US" sz="3200" dirty="0">
                <a:solidFill>
                  <a:srgbClr val="1D1A1D"/>
                </a:solidFill>
                <a:latin typeface="Corbel" panose="020B0503020204020204"/>
              </a:rPr>
              <a:t>Machine learning, an introduction</a:t>
            </a:r>
            <a:endParaRPr kumimoji="0" lang="en-US" sz="3200" b="0" i="1" u="none" strike="noStrike" kern="1200" cap="none" spc="0" normalizeH="0" baseline="0" noProof="0" dirty="0">
              <a:ln>
                <a:noFill/>
              </a:ln>
              <a:solidFill>
                <a:srgbClr val="1D1A1D"/>
              </a:solidFill>
              <a:effectLst/>
              <a:uLnTx/>
              <a:uFillTx/>
              <a:latin typeface="Corbel" panose="020B0503020204020204"/>
              <a:ea typeface="+mn-ea"/>
              <a:cs typeface="+mn-cs"/>
            </a:endParaRPr>
          </a:p>
        </p:txBody>
      </p:sp>
      <p:sp>
        <p:nvSpPr>
          <p:cNvPr id="8" name="Slide Number Placeholder 7"/>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328474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9BAA-5EFC-1567-191D-3497AC65F71F}"/>
              </a:ext>
            </a:extLst>
          </p:cNvPr>
          <p:cNvSpPr>
            <a:spLocks noGrp="1"/>
          </p:cNvSpPr>
          <p:nvPr>
            <p:ph type="title"/>
          </p:nvPr>
        </p:nvSpPr>
        <p:spPr/>
        <p:txBody>
          <a:bodyPr/>
          <a:lstStyle/>
          <a:p>
            <a:r>
              <a:rPr lang="it-IT" dirty="0"/>
              <a:t>Human Visual Perception</a:t>
            </a:r>
            <a:endParaRPr lang="en-US" dirty="0"/>
          </a:p>
        </p:txBody>
      </p:sp>
      <p:sp>
        <p:nvSpPr>
          <p:cNvPr id="3" name="Content Placeholder 2">
            <a:extLst>
              <a:ext uri="{FF2B5EF4-FFF2-40B4-BE49-F238E27FC236}">
                <a16:creationId xmlns:a16="http://schemas.microsoft.com/office/drawing/2014/main" id="{B99281A4-A3C9-B5E9-C354-4C658427B4D9}"/>
              </a:ext>
            </a:extLst>
          </p:cNvPr>
          <p:cNvSpPr>
            <a:spLocks noGrp="1"/>
          </p:cNvSpPr>
          <p:nvPr>
            <p:ph idx="1"/>
          </p:nvPr>
        </p:nvSpPr>
        <p:spPr>
          <a:xfrm>
            <a:off x="762000" y="1580224"/>
            <a:ext cx="4842315" cy="4392493"/>
          </a:xfrm>
        </p:spPr>
        <p:txBody>
          <a:bodyPr>
            <a:normAutofit fontScale="92500" lnSpcReduction="10000"/>
          </a:bodyPr>
          <a:lstStyle/>
          <a:p>
            <a:r>
              <a:rPr lang="en-US" altLang="it-IT" sz="2000" i="1" dirty="0">
                <a:ea typeface="ＭＳ Ｐゴシック" panose="020B0600070205080204" pitchFamily="34" charset="-128"/>
              </a:rPr>
              <a:t>LGN (Lateral Geniculate Nucleus)</a:t>
            </a:r>
            <a:r>
              <a:rPr lang="en-US" altLang="it-IT" sz="2000" dirty="0">
                <a:ea typeface="ＭＳ Ｐゴシック" panose="020B0600070205080204" pitchFamily="34" charset="-128"/>
              </a:rPr>
              <a:t> forwards pulses to V1. It is also connected with V2 and V3</a:t>
            </a:r>
          </a:p>
          <a:p>
            <a:r>
              <a:rPr lang="en-US" altLang="it-IT" sz="2000" dirty="0">
                <a:ea typeface="ＭＳ Ｐゴシック" panose="020B0600070205080204" pitchFamily="34" charset="-128"/>
              </a:rPr>
              <a:t>V1 is the </a:t>
            </a:r>
            <a:r>
              <a:rPr lang="en-US" altLang="it-IT" sz="2000" i="1" dirty="0">
                <a:ea typeface="ＭＳ Ｐゴシック" panose="020B0600070205080204" pitchFamily="34" charset="-128"/>
              </a:rPr>
              <a:t>primary visual cortex</a:t>
            </a:r>
            <a:r>
              <a:rPr lang="en-US" altLang="it-IT" sz="2000" dirty="0">
                <a:ea typeface="ＭＳ Ｐゴシック" panose="020B0600070205080204" pitchFamily="34" charset="-128"/>
              </a:rPr>
              <a:t>. It performs edge detection and global organization (inputs from V2, V3)</a:t>
            </a:r>
          </a:p>
          <a:p>
            <a:r>
              <a:rPr lang="en-US" altLang="it-IT" sz="2000" dirty="0">
                <a:ea typeface="ＭＳ Ｐゴシック" panose="020B0600070205080204" pitchFamily="34" charset="-128"/>
              </a:rPr>
              <a:t>V2 handles depth, foreground, illusory contours</a:t>
            </a:r>
          </a:p>
          <a:p>
            <a:r>
              <a:rPr lang="en-US" altLang="it-IT" sz="2000" dirty="0">
                <a:ea typeface="ＭＳ Ｐゴシック" panose="020B0600070205080204" pitchFamily="34" charset="-128"/>
              </a:rPr>
              <a:t>V3 supports global motion understanding</a:t>
            </a:r>
          </a:p>
          <a:p>
            <a:r>
              <a:rPr lang="en-US" altLang="it-IT" sz="2000" dirty="0">
                <a:ea typeface="ＭＳ Ｐゴシック" panose="020B0600070205080204" pitchFamily="34" charset="-128"/>
              </a:rPr>
              <a:t>V4 recognizes simple geometric shape</a:t>
            </a:r>
          </a:p>
          <a:p>
            <a:r>
              <a:rPr lang="en-US" altLang="it-IT" sz="2000" dirty="0">
                <a:ea typeface="ＭＳ Ｐゴシック" panose="020B0600070205080204" pitchFamily="34" charset="-128"/>
              </a:rPr>
              <a:t>V5/MT: motion perception integration and eye movements guidance</a:t>
            </a:r>
          </a:p>
          <a:p>
            <a:pPr marL="0" indent="0">
              <a:buNone/>
            </a:pPr>
            <a:endParaRPr lang="en-US" dirty="0"/>
          </a:p>
        </p:txBody>
      </p:sp>
      <p:sp>
        <p:nvSpPr>
          <p:cNvPr id="4" name="Footer Placeholder 3">
            <a:extLst>
              <a:ext uri="{FF2B5EF4-FFF2-40B4-BE49-F238E27FC236}">
                <a16:creationId xmlns:a16="http://schemas.microsoft.com/office/drawing/2014/main" id="{81E6C8FD-FAB2-AEAC-590E-0D94304891CA}"/>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043CCDEC-E5EB-AF33-FA5F-439A287B609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pic>
        <p:nvPicPr>
          <p:cNvPr id="7" name="Picture 4">
            <a:extLst>
              <a:ext uri="{FF2B5EF4-FFF2-40B4-BE49-F238E27FC236}">
                <a16:creationId xmlns:a16="http://schemas.microsoft.com/office/drawing/2014/main" id="{FEF40ED0-4D0F-498A-C1B9-DC5414CDCCB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4818" y="1614028"/>
            <a:ext cx="5336582" cy="449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2066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ADA292-55FB-4215-ADAE-E5A5978D2EA2}"/>
              </a:ext>
            </a:extLst>
          </p:cNvPr>
          <p:cNvSpPr>
            <a:spLocks noGrp="1"/>
          </p:cNvSpPr>
          <p:nvPr>
            <p:ph type="title"/>
          </p:nvPr>
        </p:nvSpPr>
        <p:spPr/>
        <p:txBody>
          <a:bodyPr/>
          <a:lstStyle/>
          <a:p>
            <a:r>
              <a:rPr lang="en-US" dirty="0"/>
              <a:t>Deep learning vs human brain</a:t>
            </a:r>
          </a:p>
        </p:txBody>
      </p:sp>
      <p:sp>
        <p:nvSpPr>
          <p:cNvPr id="4" name="Slide Number Placeholder 3">
            <a:extLst>
              <a:ext uri="{FF2B5EF4-FFF2-40B4-BE49-F238E27FC236}">
                <a16:creationId xmlns:a16="http://schemas.microsoft.com/office/drawing/2014/main" id="{F4ED7068-279E-459D-94ED-92957A39A87C}"/>
              </a:ext>
            </a:extLst>
          </p:cNvPr>
          <p:cNvSpPr>
            <a:spLocks noGrp="1"/>
          </p:cNvSpPr>
          <p:nvPr>
            <p:ph type="sldNum" sz="quarter" idx="12"/>
          </p:nvPr>
        </p:nvSpPr>
        <p:spPr/>
        <p:txBody>
          <a:bodyPr/>
          <a:lstStyle/>
          <a:p>
            <a:fld id="{6E2D2B3B-882E-40F3-A32F-6DD516915044}" type="slidenum">
              <a:rPr lang="en-US" smtClean="0"/>
              <a:pPr/>
              <a:t>21</a:t>
            </a:fld>
            <a:endParaRPr lang="en-US" dirty="0"/>
          </a:p>
        </p:txBody>
      </p:sp>
      <p:grpSp>
        <p:nvGrpSpPr>
          <p:cNvPr id="6" name="Gruppo 6">
            <a:extLst>
              <a:ext uri="{FF2B5EF4-FFF2-40B4-BE49-F238E27FC236}">
                <a16:creationId xmlns:a16="http://schemas.microsoft.com/office/drawing/2014/main" id="{2873FCBB-F9B6-4DE9-8796-6EA8C05D4CDC}"/>
              </a:ext>
            </a:extLst>
          </p:cNvPr>
          <p:cNvGrpSpPr/>
          <p:nvPr/>
        </p:nvGrpSpPr>
        <p:grpSpPr>
          <a:xfrm>
            <a:off x="2369821" y="1473198"/>
            <a:ext cx="7452359" cy="4620598"/>
            <a:chOff x="2279576" y="1196752"/>
            <a:chExt cx="7452359" cy="4620598"/>
          </a:xfrm>
        </p:grpSpPr>
        <p:sp>
          <p:nvSpPr>
            <p:cNvPr id="7" name="object 8">
              <a:extLst>
                <a:ext uri="{FF2B5EF4-FFF2-40B4-BE49-F238E27FC236}">
                  <a16:creationId xmlns:a16="http://schemas.microsoft.com/office/drawing/2014/main" id="{DE48BC6D-A34D-4CEC-9A14-FCAD92B9373A}"/>
                </a:ext>
              </a:extLst>
            </p:cNvPr>
            <p:cNvSpPr/>
            <p:nvPr/>
          </p:nvSpPr>
          <p:spPr>
            <a:xfrm>
              <a:off x="2279576" y="1196752"/>
              <a:ext cx="7452359" cy="3319272"/>
            </a:xfrm>
            <a:prstGeom prst="rect">
              <a:avLst/>
            </a:prstGeom>
            <a:blipFill>
              <a:blip r:embed="rId2" cstate="print"/>
              <a:stretch>
                <a:fillRect/>
              </a:stretch>
            </a:blipFill>
          </p:spPr>
          <p:txBody>
            <a:bodyPr wrap="square" lIns="0" tIns="0" rIns="0" bIns="0" rtlCol="0"/>
            <a:lstStyle/>
            <a:p>
              <a:endParaRPr/>
            </a:p>
          </p:txBody>
        </p:sp>
        <p:sp>
          <p:nvSpPr>
            <p:cNvPr id="8" name="object 9">
              <a:extLst>
                <a:ext uri="{FF2B5EF4-FFF2-40B4-BE49-F238E27FC236}">
                  <a16:creationId xmlns:a16="http://schemas.microsoft.com/office/drawing/2014/main" id="{2FC90EA8-BAB2-4764-BFA7-249AF1685562}"/>
                </a:ext>
              </a:extLst>
            </p:cNvPr>
            <p:cNvSpPr txBox="1"/>
            <p:nvPr/>
          </p:nvSpPr>
          <p:spPr>
            <a:xfrm>
              <a:off x="2418971" y="4758086"/>
              <a:ext cx="7121525" cy="1059264"/>
            </a:xfrm>
            <a:prstGeom prst="rect">
              <a:avLst/>
            </a:prstGeom>
          </p:spPr>
          <p:txBody>
            <a:bodyPr vert="horz" wrap="square" lIns="0" tIns="12700" rIns="0" bIns="0" rtlCol="0">
              <a:spAutoFit/>
            </a:bodyPr>
            <a:lstStyle/>
            <a:p>
              <a:pPr marL="12700" marR="5080">
                <a:lnSpc>
                  <a:spcPct val="100000"/>
                </a:lnSpc>
                <a:spcBef>
                  <a:spcPts val="100"/>
                </a:spcBef>
              </a:pPr>
              <a:r>
                <a:rPr sz="1700" b="1" spc="-70" dirty="0">
                  <a:solidFill>
                    <a:srgbClr val="434343"/>
                  </a:solidFill>
                  <a:latin typeface="Arial"/>
                  <a:cs typeface="Arial"/>
                </a:rPr>
                <a:t>A </a:t>
              </a:r>
              <a:r>
                <a:rPr sz="1700" b="1" spc="-30" dirty="0">
                  <a:solidFill>
                    <a:srgbClr val="434343"/>
                  </a:solidFill>
                  <a:latin typeface="Arial"/>
                  <a:cs typeface="Arial"/>
                </a:rPr>
                <a:t>deep</a:t>
              </a:r>
              <a:r>
                <a:rPr sz="1700" b="1" spc="-65" dirty="0">
                  <a:solidFill>
                    <a:srgbClr val="434343"/>
                  </a:solidFill>
                  <a:latin typeface="Arial"/>
                  <a:cs typeface="Arial"/>
                </a:rPr>
                <a:t> </a:t>
              </a:r>
              <a:r>
                <a:rPr sz="1700" b="1" spc="-15" dirty="0">
                  <a:solidFill>
                    <a:srgbClr val="434343"/>
                  </a:solidFill>
                  <a:latin typeface="Arial"/>
                  <a:cs typeface="Arial"/>
                </a:rPr>
                <a:t>neural</a:t>
              </a:r>
              <a:r>
                <a:rPr sz="1700" b="1" spc="-80" dirty="0">
                  <a:solidFill>
                    <a:srgbClr val="434343"/>
                  </a:solidFill>
                  <a:latin typeface="Arial"/>
                  <a:cs typeface="Arial"/>
                </a:rPr>
                <a:t> </a:t>
              </a:r>
              <a:r>
                <a:rPr sz="1700" b="1" spc="15" dirty="0">
                  <a:solidFill>
                    <a:srgbClr val="434343"/>
                  </a:solidFill>
                  <a:latin typeface="Arial"/>
                  <a:cs typeface="Arial"/>
                </a:rPr>
                <a:t>network</a:t>
              </a:r>
              <a:r>
                <a:rPr sz="1700" b="1" spc="-140" dirty="0">
                  <a:solidFill>
                    <a:srgbClr val="434343"/>
                  </a:solidFill>
                  <a:latin typeface="Arial"/>
                  <a:cs typeface="Arial"/>
                </a:rPr>
                <a:t> </a:t>
              </a:r>
              <a:r>
                <a:rPr sz="1700" b="1" spc="20" dirty="0">
                  <a:solidFill>
                    <a:srgbClr val="434343"/>
                  </a:solidFill>
                  <a:latin typeface="Arial"/>
                  <a:cs typeface="Arial"/>
                </a:rPr>
                <a:t>consists</a:t>
              </a:r>
              <a:r>
                <a:rPr sz="1700" b="1" spc="-90" dirty="0">
                  <a:solidFill>
                    <a:srgbClr val="434343"/>
                  </a:solidFill>
                  <a:latin typeface="Arial"/>
                  <a:cs typeface="Arial"/>
                </a:rPr>
                <a:t> </a:t>
              </a:r>
              <a:r>
                <a:rPr sz="1700" b="1" spc="45" dirty="0">
                  <a:solidFill>
                    <a:srgbClr val="434343"/>
                  </a:solidFill>
                  <a:latin typeface="Arial"/>
                  <a:cs typeface="Arial"/>
                </a:rPr>
                <a:t>of</a:t>
              </a:r>
              <a:r>
                <a:rPr sz="1700" b="1" spc="-70" dirty="0">
                  <a:solidFill>
                    <a:srgbClr val="434343"/>
                  </a:solidFill>
                  <a:latin typeface="Arial"/>
                  <a:cs typeface="Arial"/>
                </a:rPr>
                <a:t> </a:t>
              </a:r>
              <a:r>
                <a:rPr sz="1700" b="1" spc="-30" dirty="0">
                  <a:solidFill>
                    <a:srgbClr val="434343"/>
                  </a:solidFill>
                  <a:latin typeface="Arial"/>
                  <a:cs typeface="Arial"/>
                </a:rPr>
                <a:t>a</a:t>
              </a:r>
              <a:r>
                <a:rPr sz="1700" b="1" spc="-35" dirty="0">
                  <a:solidFill>
                    <a:srgbClr val="434343"/>
                  </a:solidFill>
                  <a:latin typeface="Arial"/>
                  <a:cs typeface="Arial"/>
                </a:rPr>
                <a:t> </a:t>
              </a:r>
              <a:r>
                <a:rPr sz="1700" b="1" i="1" spc="-10" dirty="0">
                  <a:latin typeface="Arial"/>
                  <a:cs typeface="Arial"/>
                </a:rPr>
                <a:t>hierarchy</a:t>
              </a:r>
              <a:r>
                <a:rPr sz="1700" b="1" i="1" spc="-105" dirty="0">
                  <a:latin typeface="Arial"/>
                  <a:cs typeface="Arial"/>
                </a:rPr>
                <a:t> </a:t>
              </a:r>
              <a:r>
                <a:rPr sz="1700" b="1" i="1" spc="45" dirty="0">
                  <a:latin typeface="Arial"/>
                  <a:cs typeface="Arial"/>
                </a:rPr>
                <a:t>of</a:t>
              </a:r>
              <a:r>
                <a:rPr sz="1700" b="1" i="1" spc="-45" dirty="0">
                  <a:latin typeface="Arial"/>
                  <a:cs typeface="Arial"/>
                </a:rPr>
                <a:t> </a:t>
              </a:r>
              <a:r>
                <a:rPr sz="1700" b="1" i="1" spc="-35" dirty="0">
                  <a:latin typeface="Arial"/>
                  <a:cs typeface="Arial"/>
                </a:rPr>
                <a:t>layers</a:t>
              </a:r>
              <a:r>
                <a:rPr sz="1700" b="1" spc="-35" dirty="0">
                  <a:latin typeface="Arial"/>
                  <a:cs typeface="Arial"/>
                </a:rPr>
                <a:t>,</a:t>
              </a:r>
              <a:r>
                <a:rPr sz="1700" b="1" spc="-50" dirty="0">
                  <a:solidFill>
                    <a:srgbClr val="F57B00"/>
                  </a:solidFill>
                  <a:latin typeface="Arial"/>
                  <a:cs typeface="Arial"/>
                </a:rPr>
                <a:t> </a:t>
              </a:r>
              <a:r>
                <a:rPr sz="1700" b="1" spc="-10" dirty="0">
                  <a:solidFill>
                    <a:srgbClr val="434343"/>
                  </a:solidFill>
                  <a:latin typeface="Arial"/>
                  <a:cs typeface="Arial"/>
                </a:rPr>
                <a:t>whereby</a:t>
              </a:r>
              <a:r>
                <a:rPr sz="1700" b="1" spc="-135" dirty="0">
                  <a:solidFill>
                    <a:srgbClr val="434343"/>
                  </a:solidFill>
                  <a:latin typeface="Arial"/>
                  <a:cs typeface="Arial"/>
                </a:rPr>
                <a:t> </a:t>
              </a:r>
              <a:r>
                <a:rPr sz="1700" b="1" spc="-15" dirty="0">
                  <a:solidFill>
                    <a:srgbClr val="434343"/>
                  </a:solidFill>
                  <a:latin typeface="Arial"/>
                  <a:cs typeface="Arial"/>
                </a:rPr>
                <a:t>each</a:t>
              </a:r>
              <a:r>
                <a:rPr sz="1700" b="1" spc="-75" dirty="0">
                  <a:solidFill>
                    <a:srgbClr val="434343"/>
                  </a:solidFill>
                  <a:latin typeface="Arial"/>
                  <a:cs typeface="Arial"/>
                </a:rPr>
                <a:t> </a:t>
              </a:r>
              <a:r>
                <a:rPr sz="1700" b="1" spc="-25" dirty="0">
                  <a:solidFill>
                    <a:srgbClr val="434343"/>
                  </a:solidFill>
                  <a:latin typeface="Arial"/>
                  <a:cs typeface="Arial"/>
                </a:rPr>
                <a:t>layer  </a:t>
              </a:r>
              <a:r>
                <a:rPr sz="1700" b="1" i="1" spc="25" dirty="0">
                  <a:latin typeface="Arial"/>
                  <a:cs typeface="Arial"/>
                </a:rPr>
                <a:t>transforms </a:t>
              </a:r>
              <a:r>
                <a:rPr sz="1700" b="1" i="1" spc="10" dirty="0">
                  <a:latin typeface="Arial"/>
                  <a:cs typeface="Arial"/>
                </a:rPr>
                <a:t>the </a:t>
              </a:r>
              <a:r>
                <a:rPr sz="1700" b="1" i="1" spc="20" dirty="0">
                  <a:latin typeface="Arial"/>
                  <a:cs typeface="Arial"/>
                </a:rPr>
                <a:t>input </a:t>
              </a:r>
              <a:r>
                <a:rPr sz="1700" b="1" i="1" spc="10" dirty="0">
                  <a:latin typeface="Arial"/>
                  <a:cs typeface="Arial"/>
                </a:rPr>
                <a:t>data</a:t>
              </a:r>
              <a:r>
                <a:rPr sz="1700" b="1" spc="10" dirty="0">
                  <a:solidFill>
                    <a:srgbClr val="F57B00"/>
                  </a:solidFill>
                  <a:latin typeface="Arial"/>
                  <a:cs typeface="Arial"/>
                </a:rPr>
                <a:t> </a:t>
              </a:r>
              <a:r>
                <a:rPr sz="1700" b="1" spc="25" dirty="0">
                  <a:solidFill>
                    <a:srgbClr val="434343"/>
                  </a:solidFill>
                  <a:latin typeface="Arial"/>
                  <a:cs typeface="Arial"/>
                </a:rPr>
                <a:t>into </a:t>
              </a:r>
              <a:r>
                <a:rPr sz="1700" b="1" spc="10" dirty="0">
                  <a:solidFill>
                    <a:srgbClr val="434343"/>
                  </a:solidFill>
                  <a:latin typeface="Arial"/>
                  <a:cs typeface="Arial"/>
                </a:rPr>
                <a:t>more </a:t>
              </a:r>
              <a:r>
                <a:rPr sz="1700" b="1" spc="20" dirty="0">
                  <a:solidFill>
                    <a:srgbClr val="434343"/>
                  </a:solidFill>
                  <a:latin typeface="Arial"/>
                  <a:cs typeface="Arial"/>
                </a:rPr>
                <a:t>abstract </a:t>
              </a:r>
              <a:r>
                <a:rPr sz="1700" b="1" dirty="0">
                  <a:solidFill>
                    <a:srgbClr val="434343"/>
                  </a:solidFill>
                  <a:latin typeface="Arial"/>
                  <a:cs typeface="Arial"/>
                </a:rPr>
                <a:t>representations </a:t>
              </a:r>
              <a:r>
                <a:rPr sz="1700" b="1" spc="-45" dirty="0">
                  <a:solidFill>
                    <a:srgbClr val="434343"/>
                  </a:solidFill>
                  <a:latin typeface="Arial"/>
                  <a:cs typeface="Arial"/>
                </a:rPr>
                <a:t>(e.g. </a:t>
              </a:r>
              <a:r>
                <a:rPr sz="1700" b="1" spc="-30" dirty="0">
                  <a:solidFill>
                    <a:srgbClr val="434343"/>
                  </a:solidFill>
                  <a:latin typeface="Arial"/>
                  <a:cs typeface="Arial"/>
                </a:rPr>
                <a:t>edge </a:t>
              </a:r>
              <a:r>
                <a:rPr sz="1700" b="1" spc="-100" dirty="0">
                  <a:solidFill>
                    <a:srgbClr val="434343"/>
                  </a:solidFill>
                  <a:latin typeface="Arial"/>
                  <a:cs typeface="Arial"/>
                </a:rPr>
                <a:t>-&gt;  </a:t>
              </a:r>
              <a:r>
                <a:rPr sz="1700" b="1" spc="-10" dirty="0">
                  <a:solidFill>
                    <a:srgbClr val="434343"/>
                  </a:solidFill>
                  <a:latin typeface="Arial"/>
                  <a:cs typeface="Arial"/>
                </a:rPr>
                <a:t>nose</a:t>
              </a:r>
              <a:r>
                <a:rPr sz="1700" b="1" spc="-75" dirty="0">
                  <a:solidFill>
                    <a:srgbClr val="434343"/>
                  </a:solidFill>
                  <a:latin typeface="Arial"/>
                  <a:cs typeface="Arial"/>
                </a:rPr>
                <a:t> </a:t>
              </a:r>
              <a:r>
                <a:rPr sz="1700" b="1" spc="-100" dirty="0">
                  <a:solidFill>
                    <a:srgbClr val="434343"/>
                  </a:solidFill>
                  <a:latin typeface="Arial"/>
                  <a:cs typeface="Arial"/>
                </a:rPr>
                <a:t>-&gt;</a:t>
              </a:r>
              <a:r>
                <a:rPr sz="1700" b="1" spc="-55" dirty="0">
                  <a:solidFill>
                    <a:srgbClr val="434343"/>
                  </a:solidFill>
                  <a:latin typeface="Arial"/>
                  <a:cs typeface="Arial"/>
                </a:rPr>
                <a:t> </a:t>
              </a:r>
              <a:r>
                <a:rPr sz="1700" b="1" spc="-15" dirty="0">
                  <a:solidFill>
                    <a:srgbClr val="434343"/>
                  </a:solidFill>
                  <a:latin typeface="Arial"/>
                  <a:cs typeface="Arial"/>
                </a:rPr>
                <a:t>face).</a:t>
              </a:r>
              <a:r>
                <a:rPr sz="1700" b="1" spc="-105" dirty="0">
                  <a:solidFill>
                    <a:srgbClr val="434343"/>
                  </a:solidFill>
                  <a:latin typeface="Arial"/>
                  <a:cs typeface="Arial"/>
                </a:rPr>
                <a:t> </a:t>
              </a:r>
              <a:r>
                <a:rPr sz="1700" b="1" spc="-35" dirty="0">
                  <a:solidFill>
                    <a:srgbClr val="434343"/>
                  </a:solidFill>
                  <a:latin typeface="Arial"/>
                  <a:cs typeface="Arial"/>
                </a:rPr>
                <a:t>The</a:t>
              </a:r>
              <a:r>
                <a:rPr sz="1700" b="1" spc="-55" dirty="0">
                  <a:solidFill>
                    <a:srgbClr val="434343"/>
                  </a:solidFill>
                  <a:latin typeface="Arial"/>
                  <a:cs typeface="Arial"/>
                </a:rPr>
                <a:t> </a:t>
              </a:r>
              <a:r>
                <a:rPr sz="1700" b="1" spc="35" dirty="0">
                  <a:solidFill>
                    <a:srgbClr val="434343"/>
                  </a:solidFill>
                  <a:latin typeface="Arial"/>
                  <a:cs typeface="Arial"/>
                </a:rPr>
                <a:t>output</a:t>
              </a:r>
              <a:r>
                <a:rPr sz="1700" b="1" spc="-125" dirty="0">
                  <a:solidFill>
                    <a:srgbClr val="434343"/>
                  </a:solidFill>
                  <a:latin typeface="Arial"/>
                  <a:cs typeface="Arial"/>
                </a:rPr>
                <a:t> </a:t>
              </a:r>
              <a:r>
                <a:rPr sz="1700" b="1" spc="-25" dirty="0">
                  <a:solidFill>
                    <a:srgbClr val="434343"/>
                  </a:solidFill>
                  <a:latin typeface="Arial"/>
                  <a:cs typeface="Arial"/>
                </a:rPr>
                <a:t>layer</a:t>
              </a:r>
              <a:r>
                <a:rPr sz="1700" b="1" spc="-35" dirty="0">
                  <a:solidFill>
                    <a:srgbClr val="434343"/>
                  </a:solidFill>
                  <a:latin typeface="Arial"/>
                  <a:cs typeface="Arial"/>
                </a:rPr>
                <a:t> </a:t>
              </a:r>
              <a:r>
                <a:rPr sz="1600" b="1" spc="5" dirty="0">
                  <a:solidFill>
                    <a:srgbClr val="434343"/>
                  </a:solidFill>
                  <a:latin typeface="Arial"/>
                  <a:cs typeface="Arial"/>
                </a:rPr>
                <a:t>combines</a:t>
              </a:r>
              <a:r>
                <a:rPr sz="1600" b="1" spc="-110" dirty="0">
                  <a:solidFill>
                    <a:srgbClr val="434343"/>
                  </a:solidFill>
                  <a:latin typeface="Arial"/>
                  <a:cs typeface="Arial"/>
                </a:rPr>
                <a:t> </a:t>
              </a:r>
              <a:r>
                <a:rPr sz="1600" b="1" spc="5" dirty="0">
                  <a:solidFill>
                    <a:srgbClr val="434343"/>
                  </a:solidFill>
                  <a:latin typeface="Arial"/>
                  <a:cs typeface="Arial"/>
                </a:rPr>
                <a:t>those</a:t>
              </a:r>
              <a:r>
                <a:rPr sz="1600" b="1" spc="-55" dirty="0">
                  <a:solidFill>
                    <a:srgbClr val="434343"/>
                  </a:solidFill>
                  <a:latin typeface="Arial"/>
                  <a:cs typeface="Arial"/>
                </a:rPr>
                <a:t> </a:t>
              </a:r>
              <a:r>
                <a:rPr sz="1600" b="1" spc="5" dirty="0">
                  <a:solidFill>
                    <a:srgbClr val="434343"/>
                  </a:solidFill>
                  <a:latin typeface="Arial"/>
                  <a:cs typeface="Arial"/>
                </a:rPr>
                <a:t>features</a:t>
              </a:r>
              <a:r>
                <a:rPr sz="1600" b="1" spc="-80" dirty="0">
                  <a:solidFill>
                    <a:srgbClr val="434343"/>
                  </a:solidFill>
                  <a:latin typeface="Arial"/>
                  <a:cs typeface="Arial"/>
                </a:rPr>
                <a:t> </a:t>
              </a:r>
              <a:r>
                <a:rPr sz="1600" b="1" spc="40" dirty="0">
                  <a:solidFill>
                    <a:srgbClr val="434343"/>
                  </a:solidFill>
                  <a:latin typeface="Arial"/>
                  <a:cs typeface="Arial"/>
                </a:rPr>
                <a:t>to</a:t>
              </a:r>
              <a:r>
                <a:rPr sz="1600" b="1" spc="-45" dirty="0">
                  <a:solidFill>
                    <a:srgbClr val="434343"/>
                  </a:solidFill>
                  <a:latin typeface="Arial"/>
                  <a:cs typeface="Arial"/>
                </a:rPr>
                <a:t> </a:t>
              </a:r>
              <a:r>
                <a:rPr sz="1600" b="1" spc="-5" dirty="0">
                  <a:solidFill>
                    <a:srgbClr val="434343"/>
                  </a:solidFill>
                  <a:latin typeface="Arial"/>
                  <a:cs typeface="Arial"/>
                </a:rPr>
                <a:t>make</a:t>
              </a:r>
              <a:r>
                <a:rPr sz="1600" b="1" spc="-55" dirty="0">
                  <a:solidFill>
                    <a:srgbClr val="434343"/>
                  </a:solidFill>
                  <a:latin typeface="Arial"/>
                  <a:cs typeface="Arial"/>
                </a:rPr>
                <a:t> </a:t>
              </a:r>
              <a:r>
                <a:rPr sz="1600" b="1" dirty="0">
                  <a:solidFill>
                    <a:srgbClr val="434343"/>
                  </a:solidFill>
                  <a:latin typeface="Arial"/>
                  <a:cs typeface="Arial"/>
                </a:rPr>
                <a:t>predictions</a:t>
              </a:r>
              <a:r>
                <a:rPr sz="1700" b="1" dirty="0">
                  <a:solidFill>
                    <a:srgbClr val="434343"/>
                  </a:solidFill>
                  <a:latin typeface="Arial"/>
                  <a:cs typeface="Arial"/>
                </a:rPr>
                <a:t>.</a:t>
              </a:r>
              <a:endParaRPr sz="1700" b="1" dirty="0">
                <a:latin typeface="Arial"/>
                <a:cs typeface="Arial"/>
              </a:endParaRPr>
            </a:p>
          </p:txBody>
        </p:sp>
      </p:grpSp>
      <p:sp>
        <p:nvSpPr>
          <p:cNvPr id="2" name="Footer Placeholder 3">
            <a:extLst>
              <a:ext uri="{FF2B5EF4-FFF2-40B4-BE49-F238E27FC236}">
                <a16:creationId xmlns:a16="http://schemas.microsoft.com/office/drawing/2014/main" id="{28B2EF5B-82F0-570F-6CBD-747D0F8B756A}"/>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2312562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ADA292-55FB-4215-ADAE-E5A5978D2EA2}"/>
              </a:ext>
            </a:extLst>
          </p:cNvPr>
          <p:cNvSpPr>
            <a:spLocks noGrp="1"/>
          </p:cNvSpPr>
          <p:nvPr>
            <p:ph type="title"/>
          </p:nvPr>
        </p:nvSpPr>
        <p:spPr/>
        <p:txBody>
          <a:bodyPr/>
          <a:lstStyle/>
          <a:p>
            <a:r>
              <a:rPr lang="en-US" dirty="0"/>
              <a:t>What did it learn?</a:t>
            </a:r>
          </a:p>
        </p:txBody>
      </p:sp>
      <p:sp>
        <p:nvSpPr>
          <p:cNvPr id="4" name="Slide Number Placeholder 3">
            <a:extLst>
              <a:ext uri="{FF2B5EF4-FFF2-40B4-BE49-F238E27FC236}">
                <a16:creationId xmlns:a16="http://schemas.microsoft.com/office/drawing/2014/main" id="{F4ED7068-279E-459D-94ED-92957A39A87C}"/>
              </a:ext>
            </a:extLst>
          </p:cNvPr>
          <p:cNvSpPr>
            <a:spLocks noGrp="1"/>
          </p:cNvSpPr>
          <p:nvPr>
            <p:ph type="sldNum" sz="quarter" idx="12"/>
          </p:nvPr>
        </p:nvSpPr>
        <p:spPr/>
        <p:txBody>
          <a:bodyPr/>
          <a:lstStyle/>
          <a:p>
            <a:fld id="{6E2D2B3B-882E-40F3-A32F-6DD516915044}" type="slidenum">
              <a:rPr lang="en-US" smtClean="0"/>
              <a:pPr/>
              <a:t>22</a:t>
            </a:fld>
            <a:endParaRPr lang="en-US" dirty="0"/>
          </a:p>
        </p:txBody>
      </p:sp>
      <p:sp>
        <p:nvSpPr>
          <p:cNvPr id="5" name="object 7">
            <a:extLst>
              <a:ext uri="{FF2B5EF4-FFF2-40B4-BE49-F238E27FC236}">
                <a16:creationId xmlns:a16="http://schemas.microsoft.com/office/drawing/2014/main" id="{40E020E9-8470-4312-8803-03423A0F12C6}"/>
              </a:ext>
            </a:extLst>
          </p:cNvPr>
          <p:cNvSpPr/>
          <p:nvPr/>
        </p:nvSpPr>
        <p:spPr>
          <a:xfrm>
            <a:off x="1423855" y="1359382"/>
            <a:ext cx="9344287" cy="4487933"/>
          </a:xfrm>
          <a:prstGeom prst="rect">
            <a:avLst/>
          </a:prstGeom>
          <a:blipFill>
            <a:blip r:embed="rId2" cstate="print"/>
            <a:stretch>
              <a:fillRect/>
            </a:stretch>
          </a:blipFill>
        </p:spPr>
        <p:txBody>
          <a:bodyPr wrap="square" lIns="0" tIns="0" rIns="0" bIns="0" rtlCol="0"/>
          <a:lstStyle/>
          <a:p>
            <a:endParaRPr/>
          </a:p>
        </p:txBody>
      </p:sp>
      <p:sp>
        <p:nvSpPr>
          <p:cNvPr id="2" name="Footer Placeholder 3">
            <a:extLst>
              <a:ext uri="{FF2B5EF4-FFF2-40B4-BE49-F238E27FC236}">
                <a16:creationId xmlns:a16="http://schemas.microsoft.com/office/drawing/2014/main" id="{21A7D07C-AA13-B5BA-2BBC-D1569B2E819E}"/>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636035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B4148-6F23-8998-8F50-F8D4B3B11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6C5D5-683F-7257-1097-D14D24D55648}"/>
              </a:ext>
            </a:extLst>
          </p:cNvPr>
          <p:cNvSpPr>
            <a:spLocks noGrp="1"/>
          </p:cNvSpPr>
          <p:nvPr>
            <p:ph type="title"/>
          </p:nvPr>
        </p:nvSpPr>
        <p:spPr/>
        <p:txBody>
          <a:bodyPr>
            <a:normAutofit/>
          </a:bodyPr>
          <a:lstStyle/>
          <a:p>
            <a:r>
              <a:rPr lang="en-US" b="1" dirty="0"/>
              <a:t>How neural networks learns?</a:t>
            </a:r>
            <a:br>
              <a:rPr lang="en-US" sz="4800" b="1" dirty="0"/>
            </a:br>
            <a:endParaRPr lang="en-US" dirty="0"/>
          </a:p>
        </p:txBody>
      </p:sp>
      <p:sp>
        <p:nvSpPr>
          <p:cNvPr id="3" name="Footer Placeholder 2">
            <a:extLst>
              <a:ext uri="{FF2B5EF4-FFF2-40B4-BE49-F238E27FC236}">
                <a16:creationId xmlns:a16="http://schemas.microsoft.com/office/drawing/2014/main" id="{184D26DD-4837-E3DF-57B1-F044896408A0}"/>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Machine learning, an introduction</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4" name="Slide Number Placeholder 3">
            <a:extLst>
              <a:ext uri="{FF2B5EF4-FFF2-40B4-BE49-F238E27FC236}">
                <a16:creationId xmlns:a16="http://schemas.microsoft.com/office/drawing/2014/main" id="{E22BC498-B1CC-5ADD-0D03-994535D34BF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154178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6037"/>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92F42079-D798-4ED4-BBEB-CA272F388AFB}"/>
              </a:ext>
            </a:extLst>
          </p:cNvPr>
          <p:cNvSpPr>
            <a:spLocks noGrp="1"/>
          </p:cNvSpPr>
          <p:nvPr>
            <p:ph type="sldNum" sz="quarter" idx="12"/>
          </p:nvPr>
        </p:nvSpPr>
        <p:spPr/>
        <p:txBody>
          <a:bodyPr/>
          <a:lstStyle/>
          <a:p>
            <a:pPr lvl="0"/>
            <a:fld id="{2AC27A5A-7290-4DE1-BA94-4BE8A8E57DCF}" type="slidenum">
              <a:rPr lang="en-US" noProof="0" smtClean="0"/>
              <a:pPr lvl="0"/>
              <a:t>24</a:t>
            </a:fld>
            <a:endParaRPr lang="en-US" noProof="0" dirty="0"/>
          </a:p>
        </p:txBody>
      </p:sp>
    </p:spTree>
    <p:extLst>
      <p:ext uri="{BB962C8B-B14F-4D97-AF65-F5344CB8AC3E}">
        <p14:creationId xmlns:p14="http://schemas.microsoft.com/office/powerpoint/2010/main" val="19552767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0284"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11140E41-5F0D-43BA-9E22-5A69351414D5}"/>
              </a:ext>
            </a:extLst>
          </p:cNvPr>
          <p:cNvSpPr txBox="1"/>
          <p:nvPr/>
        </p:nvSpPr>
        <p:spPr>
          <a:xfrm>
            <a:off x="1173480" y="5264796"/>
            <a:ext cx="10146496" cy="523220"/>
          </a:xfrm>
          <a:prstGeom prst="rect">
            <a:avLst/>
          </a:prstGeom>
          <a:noFill/>
          <a:ln w="9525">
            <a:noFill/>
            <a:miter lim="800000"/>
            <a:headEnd/>
            <a:tailEnd/>
          </a:ln>
        </p:spPr>
        <p:txBody>
          <a:bodyPr wrap="none" rtlCol="0" anchor="ctr">
            <a:spAutoFit/>
          </a:bodyPr>
          <a:lstStyle/>
          <a:p>
            <a:r>
              <a:rPr lang="en-US" sz="2800" b="1" dirty="0"/>
              <a:t>WE DO NOT NEED TO ENGINEERING FEATURE EXTRACTION (!)</a:t>
            </a:r>
          </a:p>
        </p:txBody>
      </p:sp>
      <p:sp>
        <p:nvSpPr>
          <p:cNvPr id="5" name="Footer Placeholder 4">
            <a:extLst>
              <a:ext uri="{FF2B5EF4-FFF2-40B4-BE49-F238E27FC236}">
                <a16:creationId xmlns:a16="http://schemas.microsoft.com/office/drawing/2014/main" id="{94180931-8B7F-4372-AFE7-1D51C98C6853}"/>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endParaRPr lang="en-US" dirty="0"/>
          </a:p>
        </p:txBody>
      </p:sp>
      <p:sp>
        <p:nvSpPr>
          <p:cNvPr id="6" name="Slide Number Placeholder 5">
            <a:extLst>
              <a:ext uri="{FF2B5EF4-FFF2-40B4-BE49-F238E27FC236}">
                <a16:creationId xmlns:a16="http://schemas.microsoft.com/office/drawing/2014/main" id="{1DCD96A3-FA61-487D-9F26-7AAE66AC081D}"/>
              </a:ext>
            </a:extLst>
          </p:cNvPr>
          <p:cNvSpPr>
            <a:spLocks noGrp="1"/>
          </p:cNvSpPr>
          <p:nvPr>
            <p:ph type="sldNum" sz="quarter" idx="12"/>
          </p:nvPr>
        </p:nvSpPr>
        <p:spPr/>
        <p:txBody>
          <a:bodyPr/>
          <a:lstStyle/>
          <a:p>
            <a:pPr lvl="0"/>
            <a:fld id="{2AC27A5A-7290-4DE1-BA94-4BE8A8E57DCF}" type="slidenum">
              <a:rPr lang="en-US" noProof="0" smtClean="0"/>
              <a:pPr lvl="0"/>
              <a:t>25</a:t>
            </a:fld>
            <a:endParaRPr lang="en-US" noProof="0" dirty="0"/>
          </a:p>
        </p:txBody>
      </p:sp>
    </p:spTree>
    <p:extLst>
      <p:ext uri="{BB962C8B-B14F-4D97-AF65-F5344CB8AC3E}">
        <p14:creationId xmlns:p14="http://schemas.microsoft.com/office/powerpoint/2010/main" val="41043482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Supervised learning</a:t>
            </a:r>
          </a:p>
        </p:txBody>
      </p:sp>
      <p:sp>
        <p:nvSpPr>
          <p:cNvPr id="7" name="Slide Number Placeholder 6">
            <a:extLst>
              <a:ext uri="{FF2B5EF4-FFF2-40B4-BE49-F238E27FC236}">
                <a16:creationId xmlns:a16="http://schemas.microsoft.com/office/drawing/2014/main" id="{1D8283CE-B390-4C47-8E46-2C8FE92213BA}"/>
              </a:ext>
            </a:extLst>
          </p:cNvPr>
          <p:cNvSpPr>
            <a:spLocks noGrp="1"/>
          </p:cNvSpPr>
          <p:nvPr>
            <p:ph type="sldNum" sz="quarter" idx="12"/>
          </p:nvPr>
        </p:nvSpPr>
        <p:spPr/>
        <p:txBody>
          <a:bodyPr/>
          <a:lstStyle/>
          <a:p>
            <a:pPr lvl="0"/>
            <a:fld id="{2AC27A5A-7290-4DE1-BA94-4BE8A8E57DCF}" type="slidenum">
              <a:rPr lang="en-US" noProof="0" smtClean="0"/>
              <a:pPr lvl="0"/>
              <a:t>26</a:t>
            </a:fld>
            <a:endParaRPr lang="en-US" noProof="0" dirty="0"/>
          </a:p>
        </p:txBody>
      </p:sp>
      <p:pic>
        <p:nvPicPr>
          <p:cNvPr id="4" name="Content Placeholder 3"/>
          <p:cNvPicPr>
            <a:picLocks noChangeAspect="1"/>
          </p:cNvPicPr>
          <p:nvPr/>
        </p:nvPicPr>
        <p:blipFill>
          <a:blip r:embed="rId3"/>
          <a:stretch>
            <a:fillRect/>
          </a:stretch>
        </p:blipFill>
        <p:spPr>
          <a:xfrm>
            <a:off x="2346562" y="1663802"/>
            <a:ext cx="7498873" cy="3700520"/>
          </a:xfrm>
          <a:prstGeom prst="rect">
            <a:avLst/>
          </a:prstGeom>
        </p:spPr>
      </p:pic>
      <p:sp>
        <p:nvSpPr>
          <p:cNvPr id="5" name="TextBox 4"/>
          <p:cNvSpPr txBox="1"/>
          <p:nvPr/>
        </p:nvSpPr>
        <p:spPr>
          <a:xfrm>
            <a:off x="838200" y="6307696"/>
            <a:ext cx="10572510" cy="369332"/>
          </a:xfrm>
          <a:prstGeom prst="rect">
            <a:avLst/>
          </a:prstGeom>
          <a:noFill/>
        </p:spPr>
        <p:txBody>
          <a:bodyPr wrap="none" rtlCol="0">
            <a:spAutoFit/>
          </a:bodyPr>
          <a:lstStyle/>
          <a:p>
            <a:r>
              <a:rPr lang="it-IT" dirty="0"/>
              <a:t>[A. </a:t>
            </a:r>
            <a:r>
              <a:rPr lang="it-IT" dirty="0" err="1"/>
              <a:t>Glassner</a:t>
            </a:r>
            <a:r>
              <a:rPr lang="it-IT" dirty="0"/>
              <a:t>. </a:t>
            </a:r>
            <a:r>
              <a:rPr lang="it-IT" i="1" dirty="0" err="1"/>
              <a:t>Deep</a:t>
            </a:r>
            <a:r>
              <a:rPr lang="it-IT" i="1" dirty="0"/>
              <a:t> </a:t>
            </a:r>
            <a:r>
              <a:rPr lang="it-IT" i="1" dirty="0" err="1"/>
              <a:t>learning</a:t>
            </a:r>
            <a:r>
              <a:rPr lang="it-IT" i="1" dirty="0"/>
              <a:t>: a crash </a:t>
            </a:r>
            <a:r>
              <a:rPr lang="it-IT" i="1" dirty="0" err="1"/>
              <a:t>course</a:t>
            </a:r>
            <a:r>
              <a:rPr lang="it-IT" dirty="0"/>
              <a:t>, SIGGRAPH 2018 </a:t>
            </a:r>
            <a:r>
              <a:rPr lang="it-IT" dirty="0">
                <a:hlinkClick r:id="rId4"/>
              </a:rPr>
              <a:t>https://dl.acm.org/doi/10.1145/3214834.3214856</a:t>
            </a:r>
            <a:r>
              <a:rPr lang="it-IT" dirty="0"/>
              <a:t>]</a:t>
            </a:r>
          </a:p>
        </p:txBody>
      </p:sp>
    </p:spTree>
    <p:extLst>
      <p:ext uri="{BB962C8B-B14F-4D97-AF65-F5344CB8AC3E}">
        <p14:creationId xmlns:p14="http://schemas.microsoft.com/office/powerpoint/2010/main" val="2758359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4162"/>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9524ADA4-B08F-4962-9BB3-EE77DBFD8140}"/>
              </a:ext>
            </a:extLst>
          </p:cNvPr>
          <p:cNvSpPr>
            <a:spLocks noGrp="1"/>
          </p:cNvSpPr>
          <p:nvPr>
            <p:ph type="sldNum" sz="quarter" idx="12"/>
          </p:nvPr>
        </p:nvSpPr>
        <p:spPr/>
        <p:txBody>
          <a:bodyPr/>
          <a:lstStyle/>
          <a:p>
            <a:pPr lvl="0"/>
            <a:fld id="{2AC27A5A-7290-4DE1-BA94-4BE8A8E57DCF}" type="slidenum">
              <a:rPr lang="en-US" noProof="0" smtClean="0"/>
              <a:pPr lvl="0"/>
              <a:t>27</a:t>
            </a:fld>
            <a:endParaRPr lang="en-US" noProof="0" dirty="0"/>
          </a:p>
        </p:txBody>
      </p:sp>
      <p:sp>
        <p:nvSpPr>
          <p:cNvPr id="2" name="Rectangle 1">
            <a:extLst>
              <a:ext uri="{FF2B5EF4-FFF2-40B4-BE49-F238E27FC236}">
                <a16:creationId xmlns:a16="http://schemas.microsoft.com/office/drawing/2014/main" id="{9A7F3319-DDE3-C8A4-A8C4-D2DBA299D5F5}"/>
              </a:ext>
            </a:extLst>
          </p:cNvPr>
          <p:cNvSpPr/>
          <p:nvPr/>
        </p:nvSpPr>
        <p:spPr>
          <a:xfrm>
            <a:off x="1685925" y="-47625"/>
            <a:ext cx="8410575" cy="7239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294822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Learning via error minimization</a:t>
            </a:r>
          </a:p>
        </p:txBody>
      </p:sp>
      <p:sp>
        <p:nvSpPr>
          <p:cNvPr id="6" name="Slide Number Placeholder 5">
            <a:extLst>
              <a:ext uri="{FF2B5EF4-FFF2-40B4-BE49-F238E27FC236}">
                <a16:creationId xmlns:a16="http://schemas.microsoft.com/office/drawing/2014/main" id="{1A6FE5E2-1FD5-46D6-A8A2-C4F7ED9921ED}"/>
              </a:ext>
            </a:extLst>
          </p:cNvPr>
          <p:cNvSpPr>
            <a:spLocks noGrp="1"/>
          </p:cNvSpPr>
          <p:nvPr>
            <p:ph type="sldNum" sz="quarter" idx="12"/>
          </p:nvPr>
        </p:nvSpPr>
        <p:spPr/>
        <p:txBody>
          <a:bodyPr/>
          <a:lstStyle/>
          <a:p>
            <a:pPr lvl="0"/>
            <a:fld id="{2AC27A5A-7290-4DE1-BA94-4BE8A8E57DCF}" type="slidenum">
              <a:rPr lang="en-US" noProof="0" smtClean="0"/>
              <a:pPr lvl="0"/>
              <a:t>28</a:t>
            </a:fld>
            <a:endParaRPr lang="en-US" noProof="0" dirty="0"/>
          </a:p>
        </p:txBody>
      </p:sp>
      <p:pic>
        <p:nvPicPr>
          <p:cNvPr id="7" name="Content Placeholder 3"/>
          <p:cNvPicPr>
            <a:picLocks noChangeAspect="1"/>
          </p:cNvPicPr>
          <p:nvPr/>
        </p:nvPicPr>
        <p:blipFill>
          <a:blip r:embed="rId3"/>
          <a:stretch>
            <a:fillRect/>
          </a:stretch>
        </p:blipFill>
        <p:spPr>
          <a:xfrm>
            <a:off x="734647" y="2428626"/>
            <a:ext cx="7804236" cy="3539907"/>
          </a:xfrm>
          <a:prstGeom prst="rect">
            <a:avLst/>
          </a:prstGeom>
        </p:spPr>
      </p:pic>
      <p:sp>
        <p:nvSpPr>
          <p:cNvPr id="5" name="TextBox 4"/>
          <p:cNvSpPr txBox="1"/>
          <p:nvPr/>
        </p:nvSpPr>
        <p:spPr>
          <a:xfrm>
            <a:off x="838200" y="6307696"/>
            <a:ext cx="10572510" cy="369332"/>
          </a:xfrm>
          <a:prstGeom prst="rect">
            <a:avLst/>
          </a:prstGeom>
          <a:noFill/>
        </p:spPr>
        <p:txBody>
          <a:bodyPr wrap="none" rtlCol="0">
            <a:spAutoFit/>
          </a:bodyPr>
          <a:lstStyle/>
          <a:p>
            <a:r>
              <a:rPr lang="it-IT" dirty="0"/>
              <a:t>[A. </a:t>
            </a:r>
            <a:r>
              <a:rPr lang="it-IT" dirty="0" err="1"/>
              <a:t>Glassner</a:t>
            </a:r>
            <a:r>
              <a:rPr lang="it-IT" dirty="0"/>
              <a:t>. </a:t>
            </a:r>
            <a:r>
              <a:rPr lang="it-IT" i="1" dirty="0" err="1"/>
              <a:t>Deep</a:t>
            </a:r>
            <a:r>
              <a:rPr lang="it-IT" i="1" dirty="0"/>
              <a:t> </a:t>
            </a:r>
            <a:r>
              <a:rPr lang="it-IT" i="1" dirty="0" err="1"/>
              <a:t>learning</a:t>
            </a:r>
            <a:r>
              <a:rPr lang="it-IT" i="1" dirty="0"/>
              <a:t>: a crash </a:t>
            </a:r>
            <a:r>
              <a:rPr lang="it-IT" i="1" dirty="0" err="1"/>
              <a:t>course</a:t>
            </a:r>
            <a:r>
              <a:rPr lang="it-IT" dirty="0"/>
              <a:t>, SIGGRAPH 2018 </a:t>
            </a:r>
            <a:r>
              <a:rPr lang="it-IT" dirty="0">
                <a:hlinkClick r:id="rId4"/>
              </a:rPr>
              <a:t>https://dl.acm.org/doi/10.1145/3214834.3214856</a:t>
            </a:r>
            <a:r>
              <a:rPr lang="it-IT" dirty="0"/>
              <a:t>]</a:t>
            </a:r>
          </a:p>
        </p:txBody>
      </p:sp>
      <p:pic>
        <p:nvPicPr>
          <p:cNvPr id="8" name="Content Placeholder 3"/>
          <p:cNvPicPr>
            <a:picLocks noChangeAspect="1"/>
          </p:cNvPicPr>
          <p:nvPr/>
        </p:nvPicPr>
        <p:blipFill>
          <a:blip r:embed="rId5"/>
          <a:stretch>
            <a:fillRect/>
          </a:stretch>
        </p:blipFill>
        <p:spPr>
          <a:xfrm>
            <a:off x="9372156" y="3018865"/>
            <a:ext cx="2191539" cy="2109228"/>
          </a:xfrm>
          <a:prstGeom prst="rect">
            <a:avLst/>
          </a:prstGeom>
        </p:spPr>
      </p:pic>
      <p:sp>
        <p:nvSpPr>
          <p:cNvPr id="3" name="TextBox 2">
            <a:extLst>
              <a:ext uri="{FF2B5EF4-FFF2-40B4-BE49-F238E27FC236}">
                <a16:creationId xmlns:a16="http://schemas.microsoft.com/office/drawing/2014/main" id="{692CA17D-7FC3-EB38-D4CC-CF086E60C8ED}"/>
              </a:ext>
            </a:extLst>
          </p:cNvPr>
          <p:cNvSpPr txBox="1"/>
          <p:nvPr/>
        </p:nvSpPr>
        <p:spPr>
          <a:xfrm>
            <a:off x="8411718" y="1675649"/>
            <a:ext cx="1925527" cy="461665"/>
          </a:xfrm>
          <a:prstGeom prst="rect">
            <a:avLst/>
          </a:prstGeom>
          <a:noFill/>
        </p:spPr>
        <p:txBody>
          <a:bodyPr wrap="none" rtlCol="0">
            <a:spAutoFit/>
          </a:bodyPr>
          <a:lstStyle/>
          <a:p>
            <a:r>
              <a:rPr lang="it-IT" sz="2400" b="1" dirty="0">
                <a:highlight>
                  <a:srgbClr val="FFFF00"/>
                </a:highlight>
              </a:rPr>
              <a:t>Ground truth</a:t>
            </a:r>
            <a:endParaRPr lang="en-US" sz="2400" b="1" dirty="0">
              <a:highlight>
                <a:srgbClr val="FFFF00"/>
              </a:highlight>
            </a:endParaRPr>
          </a:p>
        </p:txBody>
      </p:sp>
      <p:cxnSp>
        <p:nvCxnSpPr>
          <p:cNvPr id="4" name="Straight Arrow Connector 3">
            <a:extLst>
              <a:ext uri="{FF2B5EF4-FFF2-40B4-BE49-F238E27FC236}">
                <a16:creationId xmlns:a16="http://schemas.microsoft.com/office/drawing/2014/main" id="{FE462C8A-BAE2-19C1-C5AE-DF3A4687BC1D}"/>
              </a:ext>
            </a:extLst>
          </p:cNvPr>
          <p:cNvCxnSpPr>
            <a:cxnSpLocks/>
            <a:stCxn id="3" idx="2"/>
          </p:cNvCxnSpPr>
          <p:nvPr/>
        </p:nvCxnSpPr>
        <p:spPr>
          <a:xfrm flipH="1">
            <a:off x="8596528" y="2137314"/>
            <a:ext cx="777954" cy="38281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164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3">
            <a:extLst>
              <a:ext uri="{FF2B5EF4-FFF2-40B4-BE49-F238E27FC236}">
                <a16:creationId xmlns:a16="http://schemas.microsoft.com/office/drawing/2014/main" id="{727C39D4-BD57-4128-B782-92DED1DE864F}"/>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E1D6744D-3CF1-48D1-988E-B629BA57C46C}"/>
              </a:ext>
            </a:extLst>
          </p:cNvPr>
          <p:cNvSpPr>
            <a:spLocks noGrp="1"/>
          </p:cNvSpPr>
          <p:nvPr>
            <p:ph type="sldNum" sz="quarter" idx="12"/>
          </p:nvPr>
        </p:nvSpPr>
        <p:spPr/>
        <p:txBody>
          <a:bodyPr/>
          <a:lstStyle/>
          <a:p>
            <a:pPr lvl="0"/>
            <a:fld id="{2AC27A5A-7290-4DE1-BA94-4BE8A8E57DCF}" type="slidenum">
              <a:rPr lang="en-US" noProof="0" smtClean="0"/>
              <a:pPr lvl="0"/>
              <a:t>29</a:t>
            </a:fld>
            <a:endParaRPr lang="en-US" noProof="0" dirty="0"/>
          </a:p>
        </p:txBody>
      </p:sp>
    </p:spTree>
    <p:extLst>
      <p:ext uri="{BB962C8B-B14F-4D97-AF65-F5344CB8AC3E}">
        <p14:creationId xmlns:p14="http://schemas.microsoft.com/office/powerpoint/2010/main" val="27857410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511B8-A30F-418E-88F4-227C755EA1C7}"/>
              </a:ext>
            </a:extLst>
          </p:cNvPr>
          <p:cNvSpPr>
            <a:spLocks noGrp="1"/>
          </p:cNvSpPr>
          <p:nvPr>
            <p:ph type="title"/>
          </p:nvPr>
        </p:nvSpPr>
        <p:spPr/>
        <p:txBody>
          <a:bodyPr/>
          <a:lstStyle/>
          <a:p>
            <a:r>
              <a:rPr lang="en-US" dirty="0"/>
              <a:t>Overview</a:t>
            </a:r>
          </a:p>
        </p:txBody>
      </p:sp>
      <p:sp>
        <p:nvSpPr>
          <p:cNvPr id="2" name="Content Placeholder 1">
            <a:extLst>
              <a:ext uri="{FF2B5EF4-FFF2-40B4-BE49-F238E27FC236}">
                <a16:creationId xmlns:a16="http://schemas.microsoft.com/office/drawing/2014/main" id="{B46E7C46-25F8-4536-879B-9A9969DB5850}"/>
              </a:ext>
            </a:extLst>
          </p:cNvPr>
          <p:cNvSpPr>
            <a:spLocks noGrp="1"/>
          </p:cNvSpPr>
          <p:nvPr>
            <p:ph idx="1"/>
          </p:nvPr>
        </p:nvSpPr>
        <p:spPr/>
        <p:txBody>
          <a:bodyPr/>
          <a:lstStyle/>
          <a:p>
            <a:r>
              <a:rPr lang="en-US" sz="2400" b="1" dirty="0"/>
              <a:t>What is AI, Machine Learning, and Deep Learning </a:t>
            </a:r>
          </a:p>
          <a:p>
            <a:r>
              <a:rPr lang="en-US" sz="2400" b="1" dirty="0"/>
              <a:t>Basics concepts and terminology</a:t>
            </a:r>
          </a:p>
          <a:p>
            <a:r>
              <a:rPr lang="en-US" sz="2400" b="1" dirty="0"/>
              <a:t>Convolutional Neural Networks (CNN)</a:t>
            </a:r>
          </a:p>
          <a:p>
            <a:r>
              <a:rPr lang="en-US" sz="2400" b="1" dirty="0"/>
              <a:t>Visual transformers (</a:t>
            </a:r>
            <a:r>
              <a:rPr lang="en-US" sz="2400" b="1" dirty="0" err="1"/>
              <a:t>ViT</a:t>
            </a:r>
            <a:r>
              <a:rPr lang="en-US" sz="2400" b="1" dirty="0"/>
              <a:t>)</a:t>
            </a:r>
          </a:p>
        </p:txBody>
      </p:sp>
      <p:sp>
        <p:nvSpPr>
          <p:cNvPr id="4" name="Slide Number Placeholder 3">
            <a:extLst>
              <a:ext uri="{FF2B5EF4-FFF2-40B4-BE49-F238E27FC236}">
                <a16:creationId xmlns:a16="http://schemas.microsoft.com/office/drawing/2014/main" id="{C8984FDF-E88C-448C-9971-814226B88480}"/>
              </a:ext>
            </a:extLst>
          </p:cNvPr>
          <p:cNvSpPr>
            <a:spLocks noGrp="1"/>
          </p:cNvSpPr>
          <p:nvPr>
            <p:ph type="sldNum" sz="quarter" idx="12"/>
          </p:nvPr>
        </p:nvSpPr>
        <p:spPr/>
        <p:txBody>
          <a:bodyPr/>
          <a:lstStyle/>
          <a:p>
            <a:pPr fontAlgn="base">
              <a:spcBef>
                <a:spcPct val="0"/>
              </a:spcBef>
              <a:spcAft>
                <a:spcPct val="0"/>
              </a:spcAft>
            </a:pPr>
            <a:fld id="{6E2D2B3B-882E-40F3-A32F-6DD516915044}" type="slidenum">
              <a:rPr lang="en-US" smtClean="0">
                <a:solidFill>
                  <a:schemeClr val="bg1"/>
                </a:solidFill>
                <a:latin typeface="Arial" pitchFamily="34" charset="0"/>
                <a:cs typeface="Times New Roman" pitchFamily="18" charset="0"/>
              </a:rPr>
              <a:pPr fontAlgn="base">
                <a:spcBef>
                  <a:spcPct val="0"/>
                </a:spcBef>
                <a:spcAft>
                  <a:spcPct val="0"/>
                </a:spcAft>
              </a:pPr>
              <a:t>3</a:t>
            </a:fld>
            <a:endParaRPr lang="en-US" dirty="0">
              <a:solidFill>
                <a:schemeClr val="bg1"/>
              </a:solidFill>
              <a:latin typeface="Arial" pitchFamily="34" charset="0"/>
              <a:cs typeface="Times New Roman" pitchFamily="18" charset="0"/>
            </a:endParaRPr>
          </a:p>
        </p:txBody>
      </p:sp>
      <p:sp>
        <p:nvSpPr>
          <p:cNvPr id="6" name="Footer Placeholder 5">
            <a:extLst>
              <a:ext uri="{FF2B5EF4-FFF2-40B4-BE49-F238E27FC236}">
                <a16:creationId xmlns:a16="http://schemas.microsoft.com/office/drawing/2014/main" id="{A41FB94A-C369-4F30-965B-86BBEEE6D56D}"/>
              </a:ext>
            </a:extLst>
          </p:cNvPr>
          <p:cNvSpPr>
            <a:spLocks noGrp="1"/>
          </p:cNvSpPr>
          <p:nvPr>
            <p:ph type="ftr" sz="quarter" idx="11"/>
          </p:nvPr>
        </p:nvSpPr>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24849403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EA6AF88B-ABA0-4C8A-A5FB-68EE3A3636D0}"/>
              </a:ext>
            </a:extLst>
          </p:cNvPr>
          <p:cNvSpPr>
            <a:spLocks noGrp="1"/>
          </p:cNvSpPr>
          <p:nvPr>
            <p:ph type="sldNum" sz="quarter" idx="12"/>
          </p:nvPr>
        </p:nvSpPr>
        <p:spPr/>
        <p:txBody>
          <a:bodyPr/>
          <a:lstStyle/>
          <a:p>
            <a:pPr lvl="0"/>
            <a:fld id="{2AC27A5A-7290-4DE1-BA94-4BE8A8E57DCF}" type="slidenum">
              <a:rPr lang="en-US" noProof="0" smtClean="0"/>
              <a:pPr lvl="0"/>
              <a:t>30</a:t>
            </a:fld>
            <a:endParaRPr lang="en-US" noProof="0" dirty="0"/>
          </a:p>
        </p:txBody>
      </p:sp>
      <p:sp>
        <p:nvSpPr>
          <p:cNvPr id="3" name="Footer Placeholder 3">
            <a:extLst>
              <a:ext uri="{FF2B5EF4-FFF2-40B4-BE49-F238E27FC236}">
                <a16:creationId xmlns:a16="http://schemas.microsoft.com/office/drawing/2014/main" id="{E0C7C8E3-0E93-B33D-5D58-E7CD6278733C}"/>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22903922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4401780B-4A18-D38C-322D-112D364DE18E}"/>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6FFBCFDD-0A0B-4628-B0C2-DFFDFBD3F438}"/>
              </a:ext>
            </a:extLst>
          </p:cNvPr>
          <p:cNvSpPr>
            <a:spLocks noGrp="1"/>
          </p:cNvSpPr>
          <p:nvPr>
            <p:ph type="sldNum" sz="quarter" idx="12"/>
          </p:nvPr>
        </p:nvSpPr>
        <p:spPr/>
        <p:txBody>
          <a:bodyPr/>
          <a:lstStyle/>
          <a:p>
            <a:pPr lvl="0"/>
            <a:fld id="{2AC27A5A-7290-4DE1-BA94-4BE8A8E57DCF}" type="slidenum">
              <a:rPr lang="en-US" noProof="0" smtClean="0"/>
              <a:pPr lvl="0"/>
              <a:t>31</a:t>
            </a:fld>
            <a:endParaRPr lang="en-US" noProof="0" dirty="0"/>
          </a:p>
        </p:txBody>
      </p:sp>
    </p:spTree>
    <p:extLst>
      <p:ext uri="{BB962C8B-B14F-4D97-AF65-F5344CB8AC3E}">
        <p14:creationId xmlns:p14="http://schemas.microsoft.com/office/powerpoint/2010/main" val="42217798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96E661E0-8458-D739-0102-0EA7E3365DAD}"/>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4E99C87D-4AB7-4EF5-8F4E-818E68EF6F84}"/>
              </a:ext>
            </a:extLst>
          </p:cNvPr>
          <p:cNvSpPr>
            <a:spLocks noGrp="1"/>
          </p:cNvSpPr>
          <p:nvPr>
            <p:ph type="sldNum" sz="quarter" idx="12"/>
          </p:nvPr>
        </p:nvSpPr>
        <p:spPr/>
        <p:txBody>
          <a:bodyPr/>
          <a:lstStyle/>
          <a:p>
            <a:pPr lvl="0"/>
            <a:fld id="{2AC27A5A-7290-4DE1-BA94-4BE8A8E57DCF}" type="slidenum">
              <a:rPr lang="en-US" noProof="0" smtClean="0"/>
              <a:pPr lvl="0"/>
              <a:t>32</a:t>
            </a:fld>
            <a:endParaRPr lang="en-US" noProof="0" dirty="0"/>
          </a:p>
        </p:txBody>
      </p:sp>
      <p:sp>
        <p:nvSpPr>
          <p:cNvPr id="2" name="Footer Placeholder 3">
            <a:extLst>
              <a:ext uri="{FF2B5EF4-FFF2-40B4-BE49-F238E27FC236}">
                <a16:creationId xmlns:a16="http://schemas.microsoft.com/office/drawing/2014/main" id="{B9D14C46-C2F1-AA32-A211-9A8E66B77CEF}"/>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30269061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09715B97-9A62-9196-1D5D-985E9D596B5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58219E76-D24A-4721-A558-5F1394737259}"/>
              </a:ext>
            </a:extLst>
          </p:cNvPr>
          <p:cNvSpPr>
            <a:spLocks noGrp="1"/>
          </p:cNvSpPr>
          <p:nvPr>
            <p:ph type="sldNum" sz="quarter" idx="12"/>
          </p:nvPr>
        </p:nvSpPr>
        <p:spPr/>
        <p:txBody>
          <a:bodyPr/>
          <a:lstStyle/>
          <a:p>
            <a:pPr lvl="0"/>
            <a:fld id="{2AC27A5A-7290-4DE1-BA94-4BE8A8E57DCF}" type="slidenum">
              <a:rPr lang="en-US" noProof="0" smtClean="0"/>
              <a:pPr lvl="0"/>
              <a:t>33</a:t>
            </a:fld>
            <a:endParaRPr lang="en-US" noProof="0" dirty="0"/>
          </a:p>
        </p:txBody>
      </p:sp>
      <p:sp>
        <p:nvSpPr>
          <p:cNvPr id="2" name="Footer Placeholder 3">
            <a:extLst>
              <a:ext uri="{FF2B5EF4-FFF2-40B4-BE49-F238E27FC236}">
                <a16:creationId xmlns:a16="http://schemas.microsoft.com/office/drawing/2014/main" id="{9C1558E7-7BB8-01A0-63B6-E6E3EE0B55B9}"/>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14411695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267ED7B8-907E-01E0-FBCE-B40A014632F7}"/>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5CF905F4-67B3-4DE9-B33F-617D614B4650}"/>
              </a:ext>
            </a:extLst>
          </p:cNvPr>
          <p:cNvSpPr>
            <a:spLocks noGrp="1"/>
          </p:cNvSpPr>
          <p:nvPr>
            <p:ph type="sldNum" sz="quarter" idx="12"/>
          </p:nvPr>
        </p:nvSpPr>
        <p:spPr/>
        <p:txBody>
          <a:bodyPr/>
          <a:lstStyle/>
          <a:p>
            <a:pPr lvl="0"/>
            <a:fld id="{2AC27A5A-7290-4DE1-BA94-4BE8A8E57DCF}" type="slidenum">
              <a:rPr lang="en-US" noProof="0" smtClean="0"/>
              <a:pPr lvl="0"/>
              <a:t>34</a:t>
            </a:fld>
            <a:endParaRPr lang="en-US" noProof="0" dirty="0"/>
          </a:p>
        </p:txBody>
      </p:sp>
    </p:spTree>
    <p:extLst>
      <p:ext uri="{BB962C8B-B14F-4D97-AF65-F5344CB8AC3E}">
        <p14:creationId xmlns:p14="http://schemas.microsoft.com/office/powerpoint/2010/main" val="132365899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F7329465-A8A6-50B9-ABFF-7606597458B5}"/>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4F4F27EB-307D-48CE-8B48-828ED68AD3B7}"/>
              </a:ext>
            </a:extLst>
          </p:cNvPr>
          <p:cNvSpPr>
            <a:spLocks noGrp="1"/>
          </p:cNvSpPr>
          <p:nvPr>
            <p:ph type="sldNum" sz="quarter" idx="12"/>
          </p:nvPr>
        </p:nvSpPr>
        <p:spPr/>
        <p:txBody>
          <a:bodyPr/>
          <a:lstStyle/>
          <a:p>
            <a:pPr lvl="0"/>
            <a:fld id="{2AC27A5A-7290-4DE1-BA94-4BE8A8E57DCF}" type="slidenum">
              <a:rPr lang="en-US" noProof="0" smtClean="0"/>
              <a:pPr lvl="0"/>
              <a:t>35</a:t>
            </a:fld>
            <a:endParaRPr lang="en-US" noProof="0" dirty="0"/>
          </a:p>
        </p:txBody>
      </p:sp>
    </p:spTree>
    <p:extLst>
      <p:ext uri="{BB962C8B-B14F-4D97-AF65-F5344CB8AC3E}">
        <p14:creationId xmlns:p14="http://schemas.microsoft.com/office/powerpoint/2010/main" val="38187790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E7EF0-3869-05AF-DCD0-8B85848B209C}"/>
              </a:ext>
            </a:extLst>
          </p:cNvPr>
          <p:cNvSpPr>
            <a:spLocks noGrp="1"/>
          </p:cNvSpPr>
          <p:nvPr>
            <p:ph type="title"/>
          </p:nvPr>
        </p:nvSpPr>
        <p:spPr/>
        <p:txBody>
          <a:bodyPr>
            <a:noAutofit/>
          </a:bodyPr>
          <a:lstStyle/>
          <a:p>
            <a:r>
              <a:rPr lang="en-US" sz="3200" dirty="0"/>
              <a:t>Loss (and how it is good the network in the real world)</a:t>
            </a:r>
          </a:p>
        </p:txBody>
      </p:sp>
      <p:sp>
        <p:nvSpPr>
          <p:cNvPr id="3" name="Content Placeholder 2">
            <a:extLst>
              <a:ext uri="{FF2B5EF4-FFF2-40B4-BE49-F238E27FC236}">
                <a16:creationId xmlns:a16="http://schemas.microsoft.com/office/drawing/2014/main" id="{496EA6EC-CFBE-AFEA-19CB-C79148B9AA45}"/>
              </a:ext>
            </a:extLst>
          </p:cNvPr>
          <p:cNvSpPr>
            <a:spLocks noGrp="1"/>
          </p:cNvSpPr>
          <p:nvPr>
            <p:ph idx="1"/>
          </p:nvPr>
        </p:nvSpPr>
        <p:spPr/>
        <p:txBody>
          <a:bodyPr/>
          <a:lstStyle/>
          <a:p>
            <a:r>
              <a:rPr lang="en-US" dirty="0"/>
              <a:t>Loss is very important; the network adapt its weights to minimize the loss.</a:t>
            </a:r>
          </a:p>
          <a:p>
            <a:r>
              <a:rPr lang="en-US" dirty="0"/>
              <a:t>If the loss is </a:t>
            </a:r>
            <a:r>
              <a:rPr lang="en-US" i="1" dirty="0"/>
              <a:t>poorly</a:t>
            </a:r>
            <a:r>
              <a:rPr lang="en-US" dirty="0"/>
              <a:t> </a:t>
            </a:r>
            <a:r>
              <a:rPr lang="en-US" i="1" dirty="0"/>
              <a:t>related with the task</a:t>
            </a:r>
            <a:r>
              <a:rPr lang="en-US" dirty="0"/>
              <a:t>, the network will not be useful in practice, even if the optimization, after the training, is good. </a:t>
            </a:r>
          </a:p>
          <a:p>
            <a:r>
              <a:rPr lang="en-US" i="1" dirty="0"/>
              <a:t>Many types of loss exists. </a:t>
            </a:r>
          </a:p>
          <a:p>
            <a:r>
              <a:rPr lang="en-US" dirty="0"/>
              <a:t>A very simple one is the Mean Square Error (MSE) between the ground truth values and the output of the network.</a:t>
            </a:r>
          </a:p>
          <a:p>
            <a:endParaRPr lang="en-US" dirty="0"/>
          </a:p>
        </p:txBody>
      </p:sp>
      <p:sp>
        <p:nvSpPr>
          <p:cNvPr id="4" name="Footer Placeholder 3">
            <a:extLst>
              <a:ext uri="{FF2B5EF4-FFF2-40B4-BE49-F238E27FC236}">
                <a16:creationId xmlns:a16="http://schemas.microsoft.com/office/drawing/2014/main" id="{92066B3B-8DE3-B411-3F6D-F9232DFEE102}"/>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C8CB7973-6917-ACED-61D2-DB01F86E0A1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486379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C20E-99D2-7782-AA79-2434534228A9}"/>
              </a:ext>
            </a:extLst>
          </p:cNvPr>
          <p:cNvSpPr>
            <a:spLocks noGrp="1"/>
          </p:cNvSpPr>
          <p:nvPr>
            <p:ph type="title"/>
          </p:nvPr>
        </p:nvSpPr>
        <p:spPr/>
        <p:txBody>
          <a:bodyPr>
            <a:noAutofit/>
          </a:bodyPr>
          <a:lstStyle/>
          <a:p>
            <a:r>
              <a:rPr lang="en-US" sz="3200" dirty="0"/>
              <a:t>Loss (and how it is good the network in the real world)</a:t>
            </a:r>
            <a:endParaRPr lang="en-US" sz="2800" dirty="0"/>
          </a:p>
        </p:txBody>
      </p:sp>
      <p:sp>
        <p:nvSpPr>
          <p:cNvPr id="4" name="Footer Placeholder 3">
            <a:extLst>
              <a:ext uri="{FF2B5EF4-FFF2-40B4-BE49-F238E27FC236}">
                <a16:creationId xmlns:a16="http://schemas.microsoft.com/office/drawing/2014/main" id="{047EBB6A-CE29-32CD-6C5A-EFAF3C46AC85}"/>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E33917DD-A637-7A2E-3429-2CBF6D3E548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pic>
        <p:nvPicPr>
          <p:cNvPr id="11" name="Picture 10" descr="A picture containing map&#10;&#10;Description automatically generated">
            <a:extLst>
              <a:ext uri="{FF2B5EF4-FFF2-40B4-BE49-F238E27FC236}">
                <a16:creationId xmlns:a16="http://schemas.microsoft.com/office/drawing/2014/main" id="{13733622-E99D-F2A1-21C8-994EBAD77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579" y="1139385"/>
            <a:ext cx="9040934" cy="4776783"/>
          </a:xfrm>
          <a:prstGeom prst="rect">
            <a:avLst/>
          </a:prstGeom>
        </p:spPr>
      </p:pic>
      <p:sp>
        <p:nvSpPr>
          <p:cNvPr id="12" name="Rectangle 11">
            <a:extLst>
              <a:ext uri="{FF2B5EF4-FFF2-40B4-BE49-F238E27FC236}">
                <a16:creationId xmlns:a16="http://schemas.microsoft.com/office/drawing/2014/main" id="{273D7AFA-AC2D-B5AE-B4FE-DCC0B7670CA3}"/>
              </a:ext>
            </a:extLst>
          </p:cNvPr>
          <p:cNvSpPr/>
          <p:nvPr/>
        </p:nvSpPr>
        <p:spPr>
          <a:xfrm>
            <a:off x="9560052" y="1105803"/>
            <a:ext cx="1115568" cy="8677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3AF9163-0030-A7B4-E676-9338BEF3FF77}"/>
              </a:ext>
            </a:extLst>
          </p:cNvPr>
          <p:cNvSpPr/>
          <p:nvPr/>
        </p:nvSpPr>
        <p:spPr>
          <a:xfrm>
            <a:off x="1304544" y="1154219"/>
            <a:ext cx="2970276" cy="601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B9A4E8B-9583-4C7C-F682-8EF78E14548C}"/>
              </a:ext>
            </a:extLst>
          </p:cNvPr>
          <p:cNvSpPr txBox="1"/>
          <p:nvPr/>
        </p:nvSpPr>
        <p:spPr>
          <a:xfrm>
            <a:off x="8193024" y="5972717"/>
            <a:ext cx="2162772" cy="646331"/>
          </a:xfrm>
          <a:prstGeom prst="rect">
            <a:avLst/>
          </a:prstGeom>
          <a:noFill/>
        </p:spPr>
        <p:txBody>
          <a:bodyPr wrap="none" rtlCol="0">
            <a:spAutoFit/>
          </a:bodyPr>
          <a:lstStyle/>
          <a:p>
            <a:pPr algn="ctr"/>
            <a:r>
              <a:rPr lang="en-US" dirty="0">
                <a:highlight>
                  <a:srgbClr val="FFFF00"/>
                </a:highlight>
              </a:rPr>
              <a:t>Good for the image </a:t>
            </a:r>
          </a:p>
          <a:p>
            <a:pPr algn="ctr"/>
            <a:r>
              <a:rPr lang="en-US" dirty="0">
                <a:highlight>
                  <a:srgbClr val="FFFF00"/>
                </a:highlight>
              </a:rPr>
              <a:t>segmentation tasks</a:t>
            </a:r>
          </a:p>
        </p:txBody>
      </p:sp>
      <p:sp>
        <p:nvSpPr>
          <p:cNvPr id="17" name="TextBox 16">
            <a:extLst>
              <a:ext uri="{FF2B5EF4-FFF2-40B4-BE49-F238E27FC236}">
                <a16:creationId xmlns:a16="http://schemas.microsoft.com/office/drawing/2014/main" id="{E0522424-9707-5830-45F6-1DE6714068A8}"/>
              </a:ext>
            </a:extLst>
          </p:cNvPr>
          <p:cNvSpPr txBox="1"/>
          <p:nvPr/>
        </p:nvSpPr>
        <p:spPr>
          <a:xfrm>
            <a:off x="10043422" y="4277364"/>
            <a:ext cx="1972015" cy="646331"/>
          </a:xfrm>
          <a:prstGeom prst="rect">
            <a:avLst/>
          </a:prstGeom>
          <a:noFill/>
        </p:spPr>
        <p:txBody>
          <a:bodyPr wrap="none" rtlCol="0">
            <a:spAutoFit/>
          </a:bodyPr>
          <a:lstStyle/>
          <a:p>
            <a:pPr algn="ctr"/>
            <a:r>
              <a:rPr lang="en-US" dirty="0">
                <a:highlight>
                  <a:srgbClr val="FFFF00"/>
                </a:highlight>
              </a:rPr>
              <a:t>Good if you want </a:t>
            </a:r>
          </a:p>
          <a:p>
            <a:pPr algn="ctr"/>
            <a:r>
              <a:rPr lang="en-US" dirty="0">
                <a:highlight>
                  <a:srgbClr val="FFFF00"/>
                </a:highlight>
              </a:rPr>
              <a:t>precise boundaries</a:t>
            </a:r>
          </a:p>
        </p:txBody>
      </p:sp>
      <p:cxnSp>
        <p:nvCxnSpPr>
          <p:cNvPr id="18" name="Straight Arrow Connector 17">
            <a:extLst>
              <a:ext uri="{FF2B5EF4-FFF2-40B4-BE49-F238E27FC236}">
                <a16:creationId xmlns:a16="http://schemas.microsoft.com/office/drawing/2014/main" id="{E95D758B-04DC-CB67-8525-B726E6E55B30}"/>
              </a:ext>
            </a:extLst>
          </p:cNvPr>
          <p:cNvCxnSpPr>
            <a:cxnSpLocks/>
          </p:cNvCxnSpPr>
          <p:nvPr/>
        </p:nvCxnSpPr>
        <p:spPr>
          <a:xfrm flipH="1">
            <a:off x="9721640" y="4823460"/>
            <a:ext cx="321782" cy="43618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5CC6B8-6040-15A9-6AA8-959CA503599D}"/>
              </a:ext>
            </a:extLst>
          </p:cNvPr>
          <p:cNvCxnSpPr>
            <a:cxnSpLocks/>
          </p:cNvCxnSpPr>
          <p:nvPr/>
        </p:nvCxnSpPr>
        <p:spPr>
          <a:xfrm flipH="1" flipV="1">
            <a:off x="7557516" y="5742432"/>
            <a:ext cx="635508" cy="4389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696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238F1DFF-16A3-D065-0578-28D88BC8F5D8}"/>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9C2C8C1B-B1AC-4384-AE2F-D39EBFDD5D7B}"/>
              </a:ext>
            </a:extLst>
          </p:cNvPr>
          <p:cNvSpPr>
            <a:spLocks noGrp="1"/>
          </p:cNvSpPr>
          <p:nvPr>
            <p:ph type="sldNum" sz="quarter" idx="12"/>
          </p:nvPr>
        </p:nvSpPr>
        <p:spPr/>
        <p:txBody>
          <a:bodyPr/>
          <a:lstStyle/>
          <a:p>
            <a:pPr lvl="0"/>
            <a:fld id="{2AC27A5A-7290-4DE1-BA94-4BE8A8E57DCF}" type="slidenum">
              <a:rPr lang="en-US" noProof="0" smtClean="0"/>
              <a:pPr lvl="0"/>
              <a:t>38</a:t>
            </a:fld>
            <a:endParaRPr lang="en-US" noProof="0" dirty="0"/>
          </a:p>
        </p:txBody>
      </p:sp>
      <p:sp>
        <p:nvSpPr>
          <p:cNvPr id="3" name="Footer Placeholder 3">
            <a:extLst>
              <a:ext uri="{FF2B5EF4-FFF2-40B4-BE49-F238E27FC236}">
                <a16:creationId xmlns:a16="http://schemas.microsoft.com/office/drawing/2014/main" id="{13B5ABC4-BFFC-C076-F758-FAB40A2C8712}"/>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6" name="Rectangle 5">
            <a:extLst>
              <a:ext uri="{FF2B5EF4-FFF2-40B4-BE49-F238E27FC236}">
                <a16:creationId xmlns:a16="http://schemas.microsoft.com/office/drawing/2014/main" id="{9940E862-D036-6038-D906-8CF0377BC818}"/>
              </a:ext>
            </a:extLst>
          </p:cNvPr>
          <p:cNvSpPr/>
          <p:nvPr/>
        </p:nvSpPr>
        <p:spPr>
          <a:xfrm>
            <a:off x="1761744" y="5676172"/>
            <a:ext cx="3601212" cy="601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76141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E7F54EAD-F9BD-274A-C99A-C13035969627}"/>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EEEAFFB4-84C8-44E2-9BFA-1E2EC34A1E97}"/>
              </a:ext>
            </a:extLst>
          </p:cNvPr>
          <p:cNvSpPr>
            <a:spLocks noGrp="1"/>
          </p:cNvSpPr>
          <p:nvPr>
            <p:ph type="sldNum" sz="quarter" idx="12"/>
          </p:nvPr>
        </p:nvSpPr>
        <p:spPr/>
        <p:txBody>
          <a:bodyPr/>
          <a:lstStyle/>
          <a:p>
            <a:pPr lvl="0"/>
            <a:fld id="{2AC27A5A-7290-4DE1-BA94-4BE8A8E57DCF}" type="slidenum">
              <a:rPr lang="en-US" noProof="0" smtClean="0"/>
              <a:pPr lvl="0"/>
              <a:t>39</a:t>
            </a:fld>
            <a:endParaRPr lang="en-US" noProof="0" dirty="0"/>
          </a:p>
        </p:txBody>
      </p:sp>
      <p:sp>
        <p:nvSpPr>
          <p:cNvPr id="2" name="Footer Placeholder 3">
            <a:extLst>
              <a:ext uri="{FF2B5EF4-FFF2-40B4-BE49-F238E27FC236}">
                <a16:creationId xmlns:a16="http://schemas.microsoft.com/office/drawing/2014/main" id="{852C5A2D-B4BA-8A2B-E110-3241D1D26575}"/>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9032238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B9F50FAC-FB41-CEAA-C857-D81683039636}"/>
              </a:ext>
            </a:extLst>
          </p:cNvPr>
          <p:cNvSpPr>
            <a:spLocks noGrp="1"/>
          </p:cNvSpPr>
          <p:nvPr>
            <p:ph type="title"/>
          </p:nvPr>
        </p:nvSpPr>
        <p:spPr/>
        <p:txBody>
          <a:bodyPr/>
          <a:lstStyle/>
          <a:p>
            <a:endParaRPr lang="en-US" dirty="0"/>
          </a:p>
        </p:txBody>
      </p:sp>
      <p:sp>
        <p:nvSpPr>
          <p:cNvPr id="2" name="Content Placeholder 1">
            <a:extLst>
              <a:ext uri="{FF2B5EF4-FFF2-40B4-BE49-F238E27FC236}">
                <a16:creationId xmlns:a16="http://schemas.microsoft.com/office/drawing/2014/main" id="{198112FA-CBC1-4D7A-9894-A0B9532FEC30}"/>
              </a:ext>
            </a:extLst>
          </p:cNvPr>
          <p:cNvSpPr>
            <a:spLocks noGrp="1"/>
          </p:cNvSpPr>
          <p:nvPr>
            <p:ph idx="1"/>
          </p:nvPr>
        </p:nvSpPr>
        <p:spPr/>
        <p:txBody>
          <a:bodyPr/>
          <a:lstStyle/>
          <a:p>
            <a:r>
              <a:rPr lang="en-US" dirty="0"/>
              <a:t>Part of these slides are taken from a </a:t>
            </a:r>
            <a:r>
              <a:rPr lang="en-US" i="1" dirty="0"/>
              <a:t>CVPR 2014 tutorial</a:t>
            </a:r>
            <a:r>
              <a:rPr lang="en-US" dirty="0"/>
              <a:t>: </a:t>
            </a:r>
          </a:p>
          <a:p>
            <a:endParaRPr lang="en-US" dirty="0"/>
          </a:p>
          <a:p>
            <a:pPr marL="0" indent="0">
              <a:buNone/>
            </a:pPr>
            <a:r>
              <a:rPr lang="en-US" dirty="0"/>
              <a:t>	</a:t>
            </a:r>
            <a:r>
              <a:rPr lang="en-US" i="1" dirty="0"/>
              <a:t>Large-Scale Visual Recognition - Part IV: Deep Learning (</a:t>
            </a:r>
            <a:r>
              <a:rPr lang="en-US" i="1" dirty="0" err="1"/>
              <a:t>Marc’Aurelio</a:t>
            </a:r>
            <a:r>
              <a:rPr lang="en-US" i="1" dirty="0"/>
              <a:t> </a:t>
            </a:r>
            <a:r>
              <a:rPr lang="en-US" i="1" dirty="0" err="1"/>
              <a:t>Ranzato</a:t>
            </a:r>
            <a:r>
              <a:rPr lang="en-US" i="1" dirty="0"/>
              <a:t>)</a:t>
            </a:r>
          </a:p>
          <a:p>
            <a:endParaRPr lang="en-US" dirty="0"/>
          </a:p>
          <a:p>
            <a:r>
              <a:rPr lang="en-US" dirty="0"/>
              <a:t>Parts are adapted from Lorenzo </a:t>
            </a:r>
            <a:r>
              <a:rPr lang="en-US" dirty="0" err="1"/>
              <a:t>Baraldi’s</a:t>
            </a:r>
            <a:r>
              <a:rPr lang="en-US" dirty="0"/>
              <a:t> lectures (University of Modena and Reggio Emilia)</a:t>
            </a:r>
          </a:p>
        </p:txBody>
      </p:sp>
      <p:sp>
        <p:nvSpPr>
          <p:cNvPr id="4" name="Slide Number Placeholder 3">
            <a:extLst>
              <a:ext uri="{FF2B5EF4-FFF2-40B4-BE49-F238E27FC236}">
                <a16:creationId xmlns:a16="http://schemas.microsoft.com/office/drawing/2014/main" id="{DA5B10F3-6413-49CD-B947-DAF67D7FA117}"/>
              </a:ext>
            </a:extLst>
          </p:cNvPr>
          <p:cNvSpPr>
            <a:spLocks noGrp="1"/>
          </p:cNvSpPr>
          <p:nvPr>
            <p:ph type="sldNum" sz="quarter" idx="12"/>
          </p:nvPr>
        </p:nvSpPr>
        <p:spPr/>
        <p:txBody>
          <a:bodyPr/>
          <a:lstStyle/>
          <a:p>
            <a:fld id="{6E2D2B3B-882E-40F3-A32F-6DD516915044}" type="slidenum">
              <a:rPr lang="en-US" smtClean="0"/>
              <a:pPr/>
              <a:t>4</a:t>
            </a:fld>
            <a:endParaRPr lang="en-US" dirty="0"/>
          </a:p>
        </p:txBody>
      </p:sp>
      <p:sp>
        <p:nvSpPr>
          <p:cNvPr id="22" name="Footer Placeholder 5">
            <a:extLst>
              <a:ext uri="{FF2B5EF4-FFF2-40B4-BE49-F238E27FC236}">
                <a16:creationId xmlns:a16="http://schemas.microsoft.com/office/drawing/2014/main" id="{F2444DD3-3A1A-8710-27B7-2E44C3033070}"/>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2956806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75C127E4-FF19-AA45-766F-DB51BE9396D7}"/>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92701BF1-DC67-49C6-BEBC-FE97607BB295}"/>
              </a:ext>
            </a:extLst>
          </p:cNvPr>
          <p:cNvSpPr>
            <a:spLocks noGrp="1"/>
          </p:cNvSpPr>
          <p:nvPr>
            <p:ph type="sldNum" sz="quarter" idx="12"/>
          </p:nvPr>
        </p:nvSpPr>
        <p:spPr/>
        <p:txBody>
          <a:bodyPr/>
          <a:lstStyle/>
          <a:p>
            <a:pPr lvl="0"/>
            <a:fld id="{2AC27A5A-7290-4DE1-BA94-4BE8A8E57DCF}" type="slidenum">
              <a:rPr lang="en-US" noProof="0" smtClean="0"/>
              <a:pPr lvl="0"/>
              <a:t>40</a:t>
            </a:fld>
            <a:endParaRPr lang="en-US" noProof="0" dirty="0"/>
          </a:p>
        </p:txBody>
      </p:sp>
    </p:spTree>
    <p:extLst>
      <p:ext uri="{BB962C8B-B14F-4D97-AF65-F5344CB8AC3E}">
        <p14:creationId xmlns:p14="http://schemas.microsoft.com/office/powerpoint/2010/main" val="962084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E25B94CA-F832-0707-2B44-A7FC8D6BBF39}"/>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9857AC08-D380-428D-A3A1-94E3E12AEFFA}"/>
              </a:ext>
            </a:extLst>
          </p:cNvPr>
          <p:cNvSpPr>
            <a:spLocks noGrp="1"/>
          </p:cNvSpPr>
          <p:nvPr>
            <p:ph type="sldNum" sz="quarter" idx="12"/>
          </p:nvPr>
        </p:nvSpPr>
        <p:spPr/>
        <p:txBody>
          <a:bodyPr/>
          <a:lstStyle/>
          <a:p>
            <a:pPr lvl="0"/>
            <a:fld id="{2AC27A5A-7290-4DE1-BA94-4BE8A8E57DCF}" type="slidenum">
              <a:rPr lang="en-US" noProof="0" smtClean="0"/>
              <a:pPr lvl="0"/>
              <a:t>41</a:t>
            </a:fld>
            <a:endParaRPr lang="en-US" noProof="0" dirty="0"/>
          </a:p>
        </p:txBody>
      </p:sp>
    </p:spTree>
    <p:extLst>
      <p:ext uri="{BB962C8B-B14F-4D97-AF65-F5344CB8AC3E}">
        <p14:creationId xmlns:p14="http://schemas.microsoft.com/office/powerpoint/2010/main" val="398979822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AC4A2F5B-5E9B-1736-3707-6221B72D326C}"/>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603C4FDE-7081-47FA-A0C4-140548B20C44}"/>
              </a:ext>
            </a:extLst>
          </p:cNvPr>
          <p:cNvSpPr>
            <a:spLocks noGrp="1"/>
          </p:cNvSpPr>
          <p:nvPr>
            <p:ph type="sldNum" sz="quarter" idx="12"/>
          </p:nvPr>
        </p:nvSpPr>
        <p:spPr/>
        <p:txBody>
          <a:bodyPr/>
          <a:lstStyle/>
          <a:p>
            <a:pPr lvl="0"/>
            <a:fld id="{2AC27A5A-7290-4DE1-BA94-4BE8A8E57DCF}" type="slidenum">
              <a:rPr lang="en-US" noProof="0" smtClean="0"/>
              <a:pPr lvl="0"/>
              <a:t>42</a:t>
            </a:fld>
            <a:endParaRPr lang="en-US" noProof="0" dirty="0"/>
          </a:p>
        </p:txBody>
      </p:sp>
    </p:spTree>
    <p:extLst>
      <p:ext uri="{BB962C8B-B14F-4D97-AF65-F5344CB8AC3E}">
        <p14:creationId xmlns:p14="http://schemas.microsoft.com/office/powerpoint/2010/main" val="10746245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09ED69E8-9D37-0B5F-6F6D-130EE9BDA8B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E180947-1803-4A61-A0CD-F16ED5976D0E}"/>
              </a:ext>
            </a:extLst>
          </p:cNvPr>
          <p:cNvSpPr>
            <a:spLocks noGrp="1"/>
          </p:cNvSpPr>
          <p:nvPr>
            <p:ph type="sldNum" sz="quarter" idx="12"/>
          </p:nvPr>
        </p:nvSpPr>
        <p:spPr/>
        <p:txBody>
          <a:bodyPr/>
          <a:lstStyle/>
          <a:p>
            <a:pPr lvl="0"/>
            <a:fld id="{2AC27A5A-7290-4DE1-BA94-4BE8A8E57DCF}" type="slidenum">
              <a:rPr lang="en-US" noProof="0" smtClean="0"/>
              <a:pPr lvl="0"/>
              <a:t>43</a:t>
            </a:fld>
            <a:endParaRPr lang="en-US" noProof="0" dirty="0"/>
          </a:p>
        </p:txBody>
      </p:sp>
      <p:sp>
        <p:nvSpPr>
          <p:cNvPr id="2" name="Footer Placeholder 3">
            <a:extLst>
              <a:ext uri="{FF2B5EF4-FFF2-40B4-BE49-F238E27FC236}">
                <a16:creationId xmlns:a16="http://schemas.microsoft.com/office/drawing/2014/main" id="{755DF12F-BF93-23C8-DA9C-3C37189B2BC1}"/>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30229920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EC06795D-925E-E1D9-3070-D24861F72875}"/>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E86FD25D-D2E8-4EC0-B9A4-502E063407ED}"/>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endParaRPr lang="en-US" dirty="0"/>
          </a:p>
        </p:txBody>
      </p:sp>
      <p:sp>
        <p:nvSpPr>
          <p:cNvPr id="5" name="Slide Number Placeholder 4">
            <a:extLst>
              <a:ext uri="{FF2B5EF4-FFF2-40B4-BE49-F238E27FC236}">
                <a16:creationId xmlns:a16="http://schemas.microsoft.com/office/drawing/2014/main" id="{F7B419DC-1765-4B97-A585-6D6F6780B745}"/>
              </a:ext>
            </a:extLst>
          </p:cNvPr>
          <p:cNvSpPr>
            <a:spLocks noGrp="1"/>
          </p:cNvSpPr>
          <p:nvPr>
            <p:ph type="sldNum" sz="quarter" idx="12"/>
          </p:nvPr>
        </p:nvSpPr>
        <p:spPr/>
        <p:txBody>
          <a:bodyPr/>
          <a:lstStyle/>
          <a:p>
            <a:pPr lvl="0"/>
            <a:fld id="{2AC27A5A-7290-4DE1-BA94-4BE8A8E57DCF}" type="slidenum">
              <a:rPr lang="en-US" noProof="0" smtClean="0"/>
              <a:pPr lvl="0"/>
              <a:t>44</a:t>
            </a:fld>
            <a:endParaRPr lang="en-US" noProof="0" dirty="0"/>
          </a:p>
        </p:txBody>
      </p:sp>
    </p:spTree>
    <p:extLst>
      <p:ext uri="{BB962C8B-B14F-4D97-AF65-F5344CB8AC3E}">
        <p14:creationId xmlns:p14="http://schemas.microsoft.com/office/powerpoint/2010/main" val="8317910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itle 6">
            <a:extLst>
              <a:ext uri="{FF2B5EF4-FFF2-40B4-BE49-F238E27FC236}">
                <a16:creationId xmlns:a16="http://schemas.microsoft.com/office/drawing/2014/main" id="{25756C07-AACE-D4CA-2BE9-A515F103C3C9}"/>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46937706-71D7-4947-813F-57D1BB9C0A77}"/>
              </a:ext>
            </a:extLst>
          </p:cNvPr>
          <p:cNvSpPr>
            <a:spLocks noGrp="1"/>
          </p:cNvSpPr>
          <p:nvPr>
            <p:ph type="sldNum" sz="quarter" idx="12"/>
          </p:nvPr>
        </p:nvSpPr>
        <p:spPr/>
        <p:txBody>
          <a:bodyPr/>
          <a:lstStyle/>
          <a:p>
            <a:pPr lvl="0"/>
            <a:fld id="{2AC27A5A-7290-4DE1-BA94-4BE8A8E57DCF}" type="slidenum">
              <a:rPr lang="en-US" noProof="0" smtClean="0"/>
              <a:pPr lvl="0"/>
              <a:t>45</a:t>
            </a:fld>
            <a:endParaRPr lang="en-US" noProof="0" dirty="0"/>
          </a:p>
        </p:txBody>
      </p:sp>
    </p:spTree>
    <p:extLst>
      <p:ext uri="{BB962C8B-B14F-4D97-AF65-F5344CB8AC3E}">
        <p14:creationId xmlns:p14="http://schemas.microsoft.com/office/powerpoint/2010/main" val="24379217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C25D-8B5F-8861-B254-C0770099AE72}"/>
              </a:ext>
            </a:extLst>
          </p:cNvPr>
          <p:cNvSpPr>
            <a:spLocks noGrp="1"/>
          </p:cNvSpPr>
          <p:nvPr>
            <p:ph type="title"/>
          </p:nvPr>
        </p:nvSpPr>
        <p:spPr/>
        <p:txBody>
          <a:bodyPr/>
          <a:lstStyle/>
          <a:p>
            <a:r>
              <a:rPr lang="en-US" dirty="0"/>
              <a:t>Optimization – Adam</a:t>
            </a:r>
          </a:p>
        </p:txBody>
      </p:sp>
      <p:sp>
        <p:nvSpPr>
          <p:cNvPr id="3" name="Content Placeholder 2">
            <a:extLst>
              <a:ext uri="{FF2B5EF4-FFF2-40B4-BE49-F238E27FC236}">
                <a16:creationId xmlns:a16="http://schemas.microsoft.com/office/drawing/2014/main" id="{C6DCEEF6-30F8-A857-C732-BED409FF2AED}"/>
              </a:ext>
            </a:extLst>
          </p:cNvPr>
          <p:cNvSpPr>
            <a:spLocks noGrp="1"/>
          </p:cNvSpPr>
          <p:nvPr>
            <p:ph idx="1"/>
          </p:nvPr>
        </p:nvSpPr>
        <p:spPr>
          <a:xfrm>
            <a:off x="762000" y="1580225"/>
            <a:ext cx="10667998" cy="3925030"/>
          </a:xfrm>
        </p:spPr>
        <p:txBody>
          <a:bodyPr>
            <a:normAutofit/>
          </a:bodyPr>
          <a:lstStyle/>
          <a:p>
            <a:r>
              <a:rPr lang="en-US" dirty="0"/>
              <a:t>Adam is an extension of stochastic gradient descent. </a:t>
            </a:r>
          </a:p>
          <a:p>
            <a:r>
              <a:rPr lang="en-US" dirty="0"/>
              <a:t>It has fast convergence, especially for large networks (a lot of weights). </a:t>
            </a:r>
          </a:p>
          <a:p>
            <a:r>
              <a:rPr lang="en-US" dirty="0"/>
              <a:t>Adam is a combination of two gradient descent methodologies:</a:t>
            </a:r>
          </a:p>
          <a:p>
            <a:pPr lvl="1"/>
            <a:r>
              <a:rPr lang="en-US" b="1" dirty="0"/>
              <a:t>Momentum</a:t>
            </a:r>
            <a:r>
              <a:rPr lang="en-US" dirty="0"/>
              <a:t> </a:t>
            </a:r>
            <a:r>
              <a:rPr lang="en-US" dirty="0">
                <a:sym typeface="Wingdings" panose="05000000000000000000" pitchFamily="2" charset="2"/>
              </a:rPr>
              <a:t> </a:t>
            </a:r>
            <a:r>
              <a:rPr lang="en-US" dirty="0"/>
              <a:t>used to accelerate the gradient descent algorithm by taking into consideration the ‘exponentially weighted average’ of the gradients. Using averages makes the algorithm converge towards the minima in a faster pace.</a:t>
            </a:r>
          </a:p>
          <a:p>
            <a:pPr lvl="1"/>
            <a:r>
              <a:rPr lang="en-US" b="1" dirty="0"/>
              <a:t>Root Mean Square Propagation (RMSP) </a:t>
            </a:r>
            <a:r>
              <a:rPr lang="en-US" b="1" dirty="0">
                <a:sym typeface="Wingdings" panose="05000000000000000000" pitchFamily="2" charset="2"/>
              </a:rPr>
              <a:t> </a:t>
            </a:r>
            <a:r>
              <a:rPr lang="en-US" dirty="0"/>
              <a:t>RMSprop is an adaptive learning algorithm that tries to improve </a:t>
            </a:r>
            <a:r>
              <a:rPr lang="en-US" dirty="0" err="1"/>
              <a:t>AdaGrad</a:t>
            </a:r>
            <a:r>
              <a:rPr lang="en-US" dirty="0"/>
              <a:t>. Instead of taking the cumulative sum of squared gradients like in </a:t>
            </a:r>
            <a:r>
              <a:rPr lang="en-US" dirty="0" err="1"/>
              <a:t>AdaGrad</a:t>
            </a:r>
            <a:r>
              <a:rPr lang="en-US" dirty="0"/>
              <a:t>, it takes the ‘exponential moving average’.</a:t>
            </a:r>
          </a:p>
          <a:p>
            <a:pPr marL="0" indent="0">
              <a:buNone/>
            </a:pPr>
            <a:endParaRPr lang="en-US" dirty="0"/>
          </a:p>
          <a:p>
            <a:pPr lvl="1"/>
            <a:endParaRPr lang="en-US" dirty="0"/>
          </a:p>
        </p:txBody>
      </p:sp>
      <p:sp>
        <p:nvSpPr>
          <p:cNvPr id="4" name="Footer Placeholder 3">
            <a:extLst>
              <a:ext uri="{FF2B5EF4-FFF2-40B4-BE49-F238E27FC236}">
                <a16:creationId xmlns:a16="http://schemas.microsoft.com/office/drawing/2014/main" id="{C9A18B01-4612-CDCD-176E-3E13F3EEAD34}"/>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9024EE2C-AF32-D71B-DBA6-B306B7D5D62A}"/>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980673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599F-F0D5-EF52-22C4-04A20CADD91A}"/>
              </a:ext>
            </a:extLst>
          </p:cNvPr>
          <p:cNvSpPr>
            <a:spLocks noGrp="1"/>
          </p:cNvSpPr>
          <p:nvPr>
            <p:ph type="title"/>
          </p:nvPr>
        </p:nvSpPr>
        <p:spPr/>
        <p:txBody>
          <a:bodyPr/>
          <a:lstStyle/>
          <a:p>
            <a:r>
              <a:rPr lang="en-US" dirty="0"/>
              <a:t>Optimization – Adam</a:t>
            </a:r>
          </a:p>
        </p:txBody>
      </p:sp>
      <p:sp>
        <p:nvSpPr>
          <p:cNvPr id="3" name="Content Placeholder 2">
            <a:extLst>
              <a:ext uri="{FF2B5EF4-FFF2-40B4-BE49-F238E27FC236}">
                <a16:creationId xmlns:a16="http://schemas.microsoft.com/office/drawing/2014/main" id="{7559147A-97DA-B6C7-C503-ABEEA0AE5F67}"/>
              </a:ext>
            </a:extLst>
          </p:cNvPr>
          <p:cNvSpPr>
            <a:spLocks noGrp="1"/>
          </p:cNvSpPr>
          <p:nvPr>
            <p:ph idx="1"/>
          </p:nvPr>
        </p:nvSpPr>
        <p:spPr/>
        <p:txBody>
          <a:bodyPr/>
          <a:lstStyle/>
          <a:p>
            <a:r>
              <a:rPr lang="en-US" dirty="0"/>
              <a:t>Momentum</a:t>
            </a:r>
          </a:p>
        </p:txBody>
      </p:sp>
      <p:sp>
        <p:nvSpPr>
          <p:cNvPr id="4" name="Footer Placeholder 3">
            <a:extLst>
              <a:ext uri="{FF2B5EF4-FFF2-40B4-BE49-F238E27FC236}">
                <a16:creationId xmlns:a16="http://schemas.microsoft.com/office/drawing/2014/main" id="{2E3357C7-DC8E-24A2-1757-9DE11F9C5B54}"/>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0D0EE7DA-617D-CA92-AE5C-9C368B5FFFC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pic>
        <p:nvPicPr>
          <p:cNvPr id="6" name="Picture 5">
            <a:extLst>
              <a:ext uri="{FF2B5EF4-FFF2-40B4-BE49-F238E27FC236}">
                <a16:creationId xmlns:a16="http://schemas.microsoft.com/office/drawing/2014/main" id="{370AA575-594F-0049-1E44-4A1022CDE2DC}"/>
              </a:ext>
            </a:extLst>
          </p:cNvPr>
          <p:cNvPicPr>
            <a:picLocks noChangeAspect="1"/>
          </p:cNvPicPr>
          <p:nvPr/>
        </p:nvPicPr>
        <p:blipFill>
          <a:blip r:embed="rId2"/>
          <a:stretch>
            <a:fillRect/>
          </a:stretch>
        </p:blipFill>
        <p:spPr>
          <a:xfrm>
            <a:off x="3293340" y="1960300"/>
            <a:ext cx="3429002" cy="310445"/>
          </a:xfrm>
          <a:prstGeom prst="rect">
            <a:avLst/>
          </a:prstGeom>
        </p:spPr>
      </p:pic>
      <p:pic>
        <p:nvPicPr>
          <p:cNvPr id="7" name="Picture 6">
            <a:extLst>
              <a:ext uri="{FF2B5EF4-FFF2-40B4-BE49-F238E27FC236}">
                <a16:creationId xmlns:a16="http://schemas.microsoft.com/office/drawing/2014/main" id="{BE380D69-B872-8122-2DCD-391CA0BB4A8C}"/>
              </a:ext>
            </a:extLst>
          </p:cNvPr>
          <p:cNvPicPr>
            <a:picLocks noChangeAspect="1"/>
          </p:cNvPicPr>
          <p:nvPr/>
        </p:nvPicPr>
        <p:blipFill>
          <a:blip r:embed="rId3"/>
          <a:stretch>
            <a:fillRect/>
          </a:stretch>
        </p:blipFill>
        <p:spPr>
          <a:xfrm>
            <a:off x="3579190" y="2612468"/>
            <a:ext cx="3781425" cy="571500"/>
          </a:xfrm>
          <a:prstGeom prst="rect">
            <a:avLst/>
          </a:prstGeom>
        </p:spPr>
      </p:pic>
      <p:pic>
        <p:nvPicPr>
          <p:cNvPr id="17" name="Picture 16">
            <a:extLst>
              <a:ext uri="{FF2B5EF4-FFF2-40B4-BE49-F238E27FC236}">
                <a16:creationId xmlns:a16="http://schemas.microsoft.com/office/drawing/2014/main" id="{47CDC275-E235-B85D-3322-36D92228F7ED}"/>
              </a:ext>
            </a:extLst>
          </p:cNvPr>
          <p:cNvPicPr>
            <a:picLocks noChangeAspect="1"/>
          </p:cNvPicPr>
          <p:nvPr/>
        </p:nvPicPr>
        <p:blipFill>
          <a:blip r:embed="rId4"/>
          <a:stretch>
            <a:fillRect/>
          </a:stretch>
        </p:blipFill>
        <p:spPr>
          <a:xfrm>
            <a:off x="1540512" y="3278897"/>
            <a:ext cx="8810625" cy="3019425"/>
          </a:xfrm>
          <a:prstGeom prst="rect">
            <a:avLst/>
          </a:prstGeom>
        </p:spPr>
      </p:pic>
    </p:spTree>
    <p:extLst>
      <p:ext uri="{BB962C8B-B14F-4D97-AF65-F5344CB8AC3E}">
        <p14:creationId xmlns:p14="http://schemas.microsoft.com/office/powerpoint/2010/main" val="2381236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6599F-F0D5-EF52-22C4-04A20CADD91A}"/>
              </a:ext>
            </a:extLst>
          </p:cNvPr>
          <p:cNvSpPr>
            <a:spLocks noGrp="1"/>
          </p:cNvSpPr>
          <p:nvPr>
            <p:ph type="title"/>
          </p:nvPr>
        </p:nvSpPr>
        <p:spPr/>
        <p:txBody>
          <a:bodyPr/>
          <a:lstStyle/>
          <a:p>
            <a:r>
              <a:rPr lang="en-US" dirty="0"/>
              <a:t>Optimization – Adam</a:t>
            </a:r>
          </a:p>
        </p:txBody>
      </p:sp>
      <p:sp>
        <p:nvSpPr>
          <p:cNvPr id="3" name="Content Placeholder 2">
            <a:extLst>
              <a:ext uri="{FF2B5EF4-FFF2-40B4-BE49-F238E27FC236}">
                <a16:creationId xmlns:a16="http://schemas.microsoft.com/office/drawing/2014/main" id="{7559147A-97DA-B6C7-C503-ABEEA0AE5F67}"/>
              </a:ext>
            </a:extLst>
          </p:cNvPr>
          <p:cNvSpPr>
            <a:spLocks noGrp="1"/>
          </p:cNvSpPr>
          <p:nvPr>
            <p:ph idx="1"/>
          </p:nvPr>
        </p:nvSpPr>
        <p:spPr/>
        <p:txBody>
          <a:bodyPr/>
          <a:lstStyle/>
          <a:p>
            <a:r>
              <a:rPr lang="en-US" dirty="0"/>
              <a:t>Root Mean Square Propagation (RMSP):</a:t>
            </a:r>
          </a:p>
        </p:txBody>
      </p:sp>
      <p:sp>
        <p:nvSpPr>
          <p:cNvPr id="4" name="Footer Placeholder 3">
            <a:extLst>
              <a:ext uri="{FF2B5EF4-FFF2-40B4-BE49-F238E27FC236}">
                <a16:creationId xmlns:a16="http://schemas.microsoft.com/office/drawing/2014/main" id="{2E3357C7-DC8E-24A2-1757-9DE11F9C5B54}"/>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0D0EE7DA-617D-CA92-AE5C-9C368B5FFFCB}"/>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pic>
        <p:nvPicPr>
          <p:cNvPr id="8" name="Picture 7">
            <a:extLst>
              <a:ext uri="{FF2B5EF4-FFF2-40B4-BE49-F238E27FC236}">
                <a16:creationId xmlns:a16="http://schemas.microsoft.com/office/drawing/2014/main" id="{7B719D33-F96A-5511-4A03-F8F0D9E6C20B}"/>
              </a:ext>
            </a:extLst>
          </p:cNvPr>
          <p:cNvPicPr>
            <a:picLocks noChangeAspect="1"/>
          </p:cNvPicPr>
          <p:nvPr/>
        </p:nvPicPr>
        <p:blipFill>
          <a:blip r:embed="rId2"/>
          <a:stretch>
            <a:fillRect/>
          </a:stretch>
        </p:blipFill>
        <p:spPr>
          <a:xfrm>
            <a:off x="3676600" y="2763665"/>
            <a:ext cx="3857625" cy="590550"/>
          </a:xfrm>
          <a:prstGeom prst="rect">
            <a:avLst/>
          </a:prstGeom>
        </p:spPr>
      </p:pic>
      <p:pic>
        <p:nvPicPr>
          <p:cNvPr id="9" name="Picture 8">
            <a:extLst>
              <a:ext uri="{FF2B5EF4-FFF2-40B4-BE49-F238E27FC236}">
                <a16:creationId xmlns:a16="http://schemas.microsoft.com/office/drawing/2014/main" id="{64D7168A-97E6-F836-0908-2234B7A73E4E}"/>
              </a:ext>
            </a:extLst>
          </p:cNvPr>
          <p:cNvPicPr>
            <a:picLocks noChangeAspect="1"/>
          </p:cNvPicPr>
          <p:nvPr/>
        </p:nvPicPr>
        <p:blipFill>
          <a:blip r:embed="rId3"/>
          <a:stretch>
            <a:fillRect/>
          </a:stretch>
        </p:blipFill>
        <p:spPr>
          <a:xfrm>
            <a:off x="3676600" y="2022847"/>
            <a:ext cx="3962400" cy="628650"/>
          </a:xfrm>
          <a:prstGeom prst="rect">
            <a:avLst/>
          </a:prstGeom>
        </p:spPr>
      </p:pic>
      <p:pic>
        <p:nvPicPr>
          <p:cNvPr id="10" name="Picture 9">
            <a:extLst>
              <a:ext uri="{FF2B5EF4-FFF2-40B4-BE49-F238E27FC236}">
                <a16:creationId xmlns:a16="http://schemas.microsoft.com/office/drawing/2014/main" id="{B167F4BD-DB40-566D-ABE6-3E2553717AD4}"/>
              </a:ext>
            </a:extLst>
          </p:cNvPr>
          <p:cNvPicPr>
            <a:picLocks noChangeAspect="1"/>
          </p:cNvPicPr>
          <p:nvPr/>
        </p:nvPicPr>
        <p:blipFill>
          <a:blip r:embed="rId4"/>
          <a:stretch>
            <a:fillRect/>
          </a:stretch>
        </p:blipFill>
        <p:spPr>
          <a:xfrm>
            <a:off x="1646008" y="3602747"/>
            <a:ext cx="8572500" cy="3028950"/>
          </a:xfrm>
          <a:prstGeom prst="rect">
            <a:avLst/>
          </a:prstGeom>
        </p:spPr>
      </p:pic>
    </p:spTree>
    <p:extLst>
      <p:ext uri="{BB962C8B-B14F-4D97-AF65-F5344CB8AC3E}">
        <p14:creationId xmlns:p14="http://schemas.microsoft.com/office/powerpoint/2010/main" val="3008569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387E6-1F4B-3493-91BD-DB9A1A4FDDEE}"/>
              </a:ext>
            </a:extLst>
          </p:cNvPr>
          <p:cNvSpPr>
            <a:spLocks noGrp="1"/>
          </p:cNvSpPr>
          <p:nvPr>
            <p:ph type="title"/>
          </p:nvPr>
        </p:nvSpPr>
        <p:spPr/>
        <p:txBody>
          <a:bodyPr>
            <a:normAutofit/>
          </a:bodyPr>
          <a:lstStyle/>
          <a:p>
            <a:r>
              <a:rPr lang="en-US" sz="3100" dirty="0"/>
              <a:t>Training dataset and network optimization – terminology</a:t>
            </a:r>
            <a:endParaRPr lang="en-US" dirty="0"/>
          </a:p>
        </p:txBody>
      </p:sp>
      <p:sp>
        <p:nvSpPr>
          <p:cNvPr id="3" name="Content Placeholder 2">
            <a:extLst>
              <a:ext uri="{FF2B5EF4-FFF2-40B4-BE49-F238E27FC236}">
                <a16:creationId xmlns:a16="http://schemas.microsoft.com/office/drawing/2014/main" id="{E8846741-2303-1E0C-28E9-AA2345997944}"/>
              </a:ext>
            </a:extLst>
          </p:cNvPr>
          <p:cNvSpPr>
            <a:spLocks noGrp="1"/>
          </p:cNvSpPr>
          <p:nvPr>
            <p:ph idx="1"/>
          </p:nvPr>
        </p:nvSpPr>
        <p:spPr/>
        <p:txBody>
          <a:bodyPr/>
          <a:lstStyle/>
          <a:p>
            <a:r>
              <a:rPr lang="en-US" dirty="0"/>
              <a:t>Typically, a small set of training samples is assembled together and given as input to the network during the forward pass</a:t>
            </a:r>
          </a:p>
          <a:p>
            <a:r>
              <a:rPr lang="en-US" dirty="0"/>
              <a:t>This set is called </a:t>
            </a:r>
            <a:r>
              <a:rPr lang="en-US" b="1" dirty="0"/>
              <a:t>mini-batch</a:t>
            </a:r>
            <a:r>
              <a:rPr lang="en-US" dirty="0"/>
              <a:t> or </a:t>
            </a:r>
            <a:r>
              <a:rPr lang="en-US" b="1" dirty="0"/>
              <a:t>batch</a:t>
            </a:r>
            <a:r>
              <a:rPr lang="en-US" dirty="0"/>
              <a:t>, the number of samples is the</a:t>
            </a:r>
            <a:r>
              <a:rPr lang="en-US" b="1" dirty="0"/>
              <a:t> batch size</a:t>
            </a:r>
          </a:p>
          <a:p>
            <a:r>
              <a:rPr lang="en-US" dirty="0"/>
              <a:t>Typical batch size ranges from 4 to 64-128. The size of the batch size influences the weight updates (we will see more on this point later). </a:t>
            </a:r>
          </a:p>
          <a:p>
            <a:r>
              <a:rPr lang="en-US" dirty="0"/>
              <a:t>When all the data of the training dataset are given in input to the network, we say that the network has been trained for </a:t>
            </a:r>
            <a:r>
              <a:rPr lang="en-US" b="1" dirty="0"/>
              <a:t>one</a:t>
            </a:r>
            <a:r>
              <a:rPr lang="en-US" dirty="0"/>
              <a:t> </a:t>
            </a:r>
            <a:r>
              <a:rPr lang="en-US" b="1" dirty="0"/>
              <a:t>epoch</a:t>
            </a:r>
          </a:p>
          <a:p>
            <a:r>
              <a:rPr lang="en-US" b="1" dirty="0"/>
              <a:t>Iterations </a:t>
            </a:r>
            <a:r>
              <a:rPr lang="en-US" dirty="0"/>
              <a:t>is the number of batch needed for one epoch (number of samples / batch size)</a:t>
            </a:r>
            <a:r>
              <a:rPr lang="en-US" b="1" dirty="0"/>
              <a:t>.</a:t>
            </a:r>
          </a:p>
          <a:p>
            <a:r>
              <a:rPr lang="en-US" i="1" dirty="0"/>
              <a:t>One epoch is not sufficient to optimize the network (depending on the learning rate, many epochs are required).</a:t>
            </a:r>
            <a:r>
              <a:rPr lang="en-US" b="1" dirty="0"/>
              <a:t> </a:t>
            </a:r>
          </a:p>
        </p:txBody>
      </p:sp>
      <p:sp>
        <p:nvSpPr>
          <p:cNvPr id="4" name="Footer Placeholder 3">
            <a:extLst>
              <a:ext uri="{FF2B5EF4-FFF2-40B4-BE49-F238E27FC236}">
                <a16:creationId xmlns:a16="http://schemas.microsoft.com/office/drawing/2014/main" id="{6573A3A3-9739-A4F8-FA31-3CE9B846D12B}"/>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6CFBD4D7-A638-4D4B-9AA7-99BD9CA3E13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4293265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9BE9-97B4-9C34-B0EA-0B22C69513FA}"/>
              </a:ext>
            </a:extLst>
          </p:cNvPr>
          <p:cNvSpPr>
            <a:spLocks noGrp="1"/>
          </p:cNvSpPr>
          <p:nvPr>
            <p:ph type="title"/>
          </p:nvPr>
        </p:nvSpPr>
        <p:spPr/>
        <p:txBody>
          <a:bodyPr>
            <a:normAutofit/>
          </a:bodyPr>
          <a:lstStyle/>
          <a:p>
            <a:r>
              <a:rPr lang="en-US" sz="4800" b="1" dirty="0"/>
              <a:t>Basics concepts and terminology</a:t>
            </a:r>
            <a:br>
              <a:rPr lang="en-US" sz="4800" b="1" dirty="0"/>
            </a:br>
            <a:endParaRPr lang="en-US" dirty="0"/>
          </a:p>
        </p:txBody>
      </p:sp>
      <p:sp>
        <p:nvSpPr>
          <p:cNvPr id="3" name="Footer Placeholder 2">
            <a:extLst>
              <a:ext uri="{FF2B5EF4-FFF2-40B4-BE49-F238E27FC236}">
                <a16:creationId xmlns:a16="http://schemas.microsoft.com/office/drawing/2014/main" id="{8C3642E2-4DCE-18CE-1389-E7E98765725A}"/>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Machine learning, an introduction</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4" name="Slide Number Placeholder 3">
            <a:extLst>
              <a:ext uri="{FF2B5EF4-FFF2-40B4-BE49-F238E27FC236}">
                <a16:creationId xmlns:a16="http://schemas.microsoft.com/office/drawing/2014/main" id="{49DA5962-D369-CA29-9072-9FFBF65B647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4209105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8BF69-2079-EB2F-4BBE-2634C42955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DB5016-CDE4-C372-1FC5-5E585E5F3C88}"/>
              </a:ext>
            </a:extLst>
          </p:cNvPr>
          <p:cNvSpPr>
            <a:spLocks noGrp="1"/>
          </p:cNvSpPr>
          <p:nvPr>
            <p:ph type="title"/>
          </p:nvPr>
        </p:nvSpPr>
        <p:spPr/>
        <p:txBody>
          <a:bodyPr>
            <a:noAutofit/>
          </a:bodyPr>
          <a:lstStyle/>
          <a:p>
            <a:r>
              <a:rPr lang="en-US" sz="3200" b="1" dirty="0"/>
              <a:t>Takeaway message about training</a:t>
            </a:r>
            <a:r>
              <a:rPr lang="en-US" sz="3200" dirty="0"/>
              <a:t>  </a:t>
            </a:r>
          </a:p>
        </p:txBody>
      </p:sp>
      <p:sp>
        <p:nvSpPr>
          <p:cNvPr id="3" name="Content Placeholder 2">
            <a:extLst>
              <a:ext uri="{FF2B5EF4-FFF2-40B4-BE49-F238E27FC236}">
                <a16:creationId xmlns:a16="http://schemas.microsoft.com/office/drawing/2014/main" id="{D07855D8-EA3A-2DA5-9B29-A1F01A32BC68}"/>
              </a:ext>
            </a:extLst>
          </p:cNvPr>
          <p:cNvSpPr>
            <a:spLocks noGrp="1"/>
          </p:cNvSpPr>
          <p:nvPr>
            <p:ph idx="1"/>
          </p:nvPr>
        </p:nvSpPr>
        <p:spPr>
          <a:xfrm>
            <a:off x="333375" y="1580224"/>
            <a:ext cx="11450636" cy="4392493"/>
          </a:xfrm>
        </p:spPr>
        <p:txBody>
          <a:bodyPr>
            <a:normAutofit/>
          </a:bodyPr>
          <a:lstStyle/>
          <a:p>
            <a:r>
              <a:rPr lang="en-US" sz="2400" dirty="0"/>
              <a:t>Neural networks can have different architectures; </a:t>
            </a:r>
            <a:r>
              <a:rPr lang="en-US" sz="2400" i="1" dirty="0"/>
              <a:t>the optimization algorithm is always the same</a:t>
            </a:r>
            <a:r>
              <a:rPr lang="en-US" sz="2400" dirty="0"/>
              <a:t>: the Back Propagation (BP)</a:t>
            </a:r>
            <a:r>
              <a:rPr lang="en-US" sz="2400" dirty="0">
                <a:sym typeface="Wingdings" panose="05000000000000000000" pitchFamily="2" charset="2"/>
              </a:rPr>
              <a:t>.</a:t>
            </a:r>
            <a:endParaRPr lang="en-US" sz="2400" dirty="0"/>
          </a:p>
          <a:p>
            <a:r>
              <a:rPr lang="en-US" sz="2400" dirty="0"/>
              <a:t>Deep neural networks have many </a:t>
            </a:r>
            <a:r>
              <a:rPr lang="en-US" sz="2400" dirty="0" err="1"/>
              <a:t>many</a:t>
            </a:r>
            <a:r>
              <a:rPr lang="en-US" sz="2400" dirty="0"/>
              <a:t> layers (deep) w.r.t standard neural networks.</a:t>
            </a:r>
          </a:p>
          <a:p>
            <a:r>
              <a:rPr lang="en-US" sz="2400" dirty="0"/>
              <a:t>The final weights (optimal one) depend on the architecture, on the data, and on the loss. </a:t>
            </a:r>
          </a:p>
          <a:p>
            <a:r>
              <a:rPr lang="en-US" sz="2400" dirty="0"/>
              <a:t>The knowledge extracted from the dataset is catch by the weights of the network.</a:t>
            </a:r>
          </a:p>
          <a:p>
            <a:r>
              <a:rPr lang="en-US" sz="2400" dirty="0"/>
              <a:t>Data play a fundamental role (see next slide). </a:t>
            </a:r>
          </a:p>
        </p:txBody>
      </p:sp>
      <p:sp>
        <p:nvSpPr>
          <p:cNvPr id="4" name="Footer Placeholder 3">
            <a:extLst>
              <a:ext uri="{FF2B5EF4-FFF2-40B4-BE49-F238E27FC236}">
                <a16:creationId xmlns:a16="http://schemas.microsoft.com/office/drawing/2014/main" id="{FE5B5DED-2C86-89FA-312F-8BC19C212438}"/>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D775C94D-E993-075F-D3D3-0B8415CCA451}"/>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9101335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E7EF0-3869-05AF-DCD0-8B85848B209C}"/>
              </a:ext>
            </a:extLst>
          </p:cNvPr>
          <p:cNvSpPr>
            <a:spLocks noGrp="1"/>
          </p:cNvSpPr>
          <p:nvPr>
            <p:ph type="title"/>
          </p:nvPr>
        </p:nvSpPr>
        <p:spPr/>
        <p:txBody>
          <a:bodyPr>
            <a:noAutofit/>
          </a:bodyPr>
          <a:lstStyle/>
          <a:p>
            <a:r>
              <a:rPr lang="en-US" sz="3200" b="1" dirty="0"/>
              <a:t>Takeaway message about data</a:t>
            </a:r>
          </a:p>
        </p:txBody>
      </p:sp>
      <p:sp>
        <p:nvSpPr>
          <p:cNvPr id="3" name="Content Placeholder 2">
            <a:extLst>
              <a:ext uri="{FF2B5EF4-FFF2-40B4-BE49-F238E27FC236}">
                <a16:creationId xmlns:a16="http://schemas.microsoft.com/office/drawing/2014/main" id="{496EA6EC-CFBE-AFEA-19CB-C79148B9AA45}"/>
              </a:ext>
            </a:extLst>
          </p:cNvPr>
          <p:cNvSpPr>
            <a:spLocks noGrp="1"/>
          </p:cNvSpPr>
          <p:nvPr>
            <p:ph idx="1"/>
          </p:nvPr>
        </p:nvSpPr>
        <p:spPr>
          <a:xfrm>
            <a:off x="438150" y="1580224"/>
            <a:ext cx="11182350" cy="4392493"/>
          </a:xfrm>
        </p:spPr>
        <p:txBody>
          <a:bodyPr>
            <a:normAutofit/>
          </a:bodyPr>
          <a:lstStyle/>
          <a:p>
            <a:r>
              <a:rPr lang="en-US" sz="2400" dirty="0"/>
              <a:t>Network optimization depends heavily on the input data </a:t>
            </a:r>
            <a:r>
              <a:rPr lang="en-US" sz="2400" dirty="0">
                <a:sym typeface="Wingdings" panose="05000000000000000000" pitchFamily="2" charset="2"/>
              </a:rPr>
              <a:t> data quality is fundamental.</a:t>
            </a:r>
            <a:endParaRPr lang="en-US" sz="2400" dirty="0"/>
          </a:p>
          <a:p>
            <a:r>
              <a:rPr lang="en-US" sz="2400" dirty="0"/>
              <a:t>Data should be </a:t>
            </a:r>
            <a:r>
              <a:rPr lang="en-US" sz="2400" i="1" dirty="0"/>
              <a:t>representative</a:t>
            </a:r>
            <a:r>
              <a:rPr lang="en-US" sz="2400" dirty="0"/>
              <a:t>. Data should be </a:t>
            </a:r>
            <a:r>
              <a:rPr lang="en-US" sz="2400" i="1" dirty="0"/>
              <a:t>clean </a:t>
            </a:r>
            <a:r>
              <a:rPr lang="en-US" sz="2400" dirty="0"/>
              <a:t>(e.g. no labels’ errors)</a:t>
            </a:r>
            <a:r>
              <a:rPr lang="en-US" sz="2400" i="1" dirty="0"/>
              <a:t>. </a:t>
            </a:r>
            <a:endParaRPr lang="en-US" sz="2400" dirty="0"/>
          </a:p>
          <a:p>
            <a:r>
              <a:rPr lang="en-US" sz="2400" dirty="0"/>
              <a:t>FAIR (Facebook AI Research laboratory) </a:t>
            </a:r>
            <a:r>
              <a:rPr lang="en-US" sz="2400" dirty="0" err="1"/>
              <a:t>leitmotive</a:t>
            </a:r>
            <a:r>
              <a:rPr lang="en-US" sz="2400" dirty="0"/>
              <a:t> “garbage in </a:t>
            </a:r>
            <a:r>
              <a:rPr lang="en-US" sz="2400" dirty="0">
                <a:sym typeface="Wingdings" panose="05000000000000000000" pitchFamily="2" charset="2"/>
              </a:rPr>
              <a:t> garbage out”</a:t>
            </a:r>
          </a:p>
          <a:p>
            <a:r>
              <a:rPr lang="en-US" sz="2400" dirty="0">
                <a:sym typeface="Wingdings" panose="05000000000000000000" pitchFamily="2" charset="2"/>
              </a:rPr>
              <a:t>We will discuss this point in our context in the module (“How to prepare a training dataset”).</a:t>
            </a:r>
            <a:endParaRPr lang="en-US" sz="2400" dirty="0"/>
          </a:p>
        </p:txBody>
      </p:sp>
      <p:sp>
        <p:nvSpPr>
          <p:cNvPr id="4" name="Footer Placeholder 3">
            <a:extLst>
              <a:ext uri="{FF2B5EF4-FFF2-40B4-BE49-F238E27FC236}">
                <a16:creationId xmlns:a16="http://schemas.microsoft.com/office/drawing/2014/main" id="{92066B3B-8DE3-B411-3F6D-F9232DFEE102}"/>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C8CB7973-6917-ACED-61D2-DB01F86E0A1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404942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055E-1219-25E3-284B-E68B5F66A144}"/>
              </a:ext>
            </a:extLst>
          </p:cNvPr>
          <p:cNvSpPr>
            <a:spLocks noGrp="1"/>
          </p:cNvSpPr>
          <p:nvPr>
            <p:ph type="title"/>
          </p:nvPr>
        </p:nvSpPr>
        <p:spPr/>
        <p:txBody>
          <a:bodyPr/>
          <a:lstStyle/>
          <a:p>
            <a:r>
              <a:rPr lang="en-US" dirty="0"/>
              <a:t>Optimization and domain</a:t>
            </a:r>
          </a:p>
        </p:txBody>
      </p:sp>
      <p:sp>
        <p:nvSpPr>
          <p:cNvPr id="3" name="Content Placeholder 2">
            <a:extLst>
              <a:ext uri="{FF2B5EF4-FFF2-40B4-BE49-F238E27FC236}">
                <a16:creationId xmlns:a16="http://schemas.microsoft.com/office/drawing/2014/main" id="{361388EF-9BE4-A6D5-FA04-361718E6288C}"/>
              </a:ext>
            </a:extLst>
          </p:cNvPr>
          <p:cNvSpPr>
            <a:spLocks noGrp="1"/>
          </p:cNvSpPr>
          <p:nvPr>
            <p:ph idx="1"/>
          </p:nvPr>
        </p:nvSpPr>
        <p:spPr/>
        <p:txBody>
          <a:bodyPr/>
          <a:lstStyle/>
          <a:p>
            <a:r>
              <a:rPr lang="en-US" dirty="0"/>
              <a:t>A network is optimized using a certain dataset. The dataset can contain data coming from one domain or different domains.</a:t>
            </a:r>
          </a:p>
          <a:p>
            <a:r>
              <a:rPr lang="en-US" dirty="0"/>
              <a:t>Example of domains:</a:t>
            </a:r>
          </a:p>
        </p:txBody>
      </p:sp>
      <p:sp>
        <p:nvSpPr>
          <p:cNvPr id="4" name="Footer Placeholder 3">
            <a:extLst>
              <a:ext uri="{FF2B5EF4-FFF2-40B4-BE49-F238E27FC236}">
                <a16:creationId xmlns:a16="http://schemas.microsoft.com/office/drawing/2014/main" id="{AA3602EB-C71C-D171-437D-6BFDC216FBD5}"/>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713FF7AB-6A16-3382-0D63-B5EFA28FAD4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pic>
        <p:nvPicPr>
          <p:cNvPr id="7" name="Picture 6" descr="A picture containing text, drawing&#10;&#10;Description automatically generated">
            <a:extLst>
              <a:ext uri="{FF2B5EF4-FFF2-40B4-BE49-F238E27FC236}">
                <a16:creationId xmlns:a16="http://schemas.microsoft.com/office/drawing/2014/main" id="{CDD430C5-4A8B-08E2-1D68-AEBCB92370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29463" y="3137946"/>
            <a:ext cx="2622067" cy="2102897"/>
          </a:xfrm>
          <a:prstGeom prst="rect">
            <a:avLst/>
          </a:prstGeom>
        </p:spPr>
      </p:pic>
      <p:sp>
        <p:nvSpPr>
          <p:cNvPr id="8" name="TextBox 7">
            <a:extLst>
              <a:ext uri="{FF2B5EF4-FFF2-40B4-BE49-F238E27FC236}">
                <a16:creationId xmlns:a16="http://schemas.microsoft.com/office/drawing/2014/main" id="{B8C5EDCA-92F3-5B7C-0213-FBE220F7209C}"/>
              </a:ext>
            </a:extLst>
          </p:cNvPr>
          <p:cNvSpPr txBox="1"/>
          <p:nvPr/>
        </p:nvSpPr>
        <p:spPr>
          <a:xfrm flipH="1">
            <a:off x="4695537" y="5277776"/>
            <a:ext cx="2646566" cy="400110"/>
          </a:xfrm>
          <a:prstGeom prst="rect">
            <a:avLst/>
          </a:prstGeom>
          <a:noFill/>
        </p:spPr>
        <p:txBody>
          <a:bodyPr wrap="square" rtlCol="0">
            <a:spAutoFit/>
          </a:bodyPr>
          <a:lstStyle/>
          <a:p>
            <a:pPr algn="ctr"/>
            <a:r>
              <a:rPr lang="en-US" sz="2000" b="1" dirty="0"/>
              <a:t>Paintings</a:t>
            </a:r>
          </a:p>
        </p:txBody>
      </p:sp>
      <p:pic>
        <p:nvPicPr>
          <p:cNvPr id="10" name="Picture 9" descr="Diagram&#10;&#10;Description automatically generated">
            <a:extLst>
              <a:ext uri="{FF2B5EF4-FFF2-40B4-BE49-F238E27FC236}">
                <a16:creationId xmlns:a16="http://schemas.microsoft.com/office/drawing/2014/main" id="{0A87A15B-6977-A1BF-9E6E-36F70476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438" y="2593647"/>
            <a:ext cx="3593478" cy="2647196"/>
          </a:xfrm>
          <a:prstGeom prst="rect">
            <a:avLst/>
          </a:prstGeom>
        </p:spPr>
      </p:pic>
      <p:sp>
        <p:nvSpPr>
          <p:cNvPr id="11" name="TextBox 10">
            <a:extLst>
              <a:ext uri="{FF2B5EF4-FFF2-40B4-BE49-F238E27FC236}">
                <a16:creationId xmlns:a16="http://schemas.microsoft.com/office/drawing/2014/main" id="{D9E1A07D-19FC-5E24-3C91-4512C88D0910}"/>
              </a:ext>
            </a:extLst>
          </p:cNvPr>
          <p:cNvSpPr txBox="1"/>
          <p:nvPr/>
        </p:nvSpPr>
        <p:spPr>
          <a:xfrm flipH="1">
            <a:off x="8229209" y="5277776"/>
            <a:ext cx="3033760" cy="400110"/>
          </a:xfrm>
          <a:prstGeom prst="rect">
            <a:avLst/>
          </a:prstGeom>
          <a:noFill/>
        </p:spPr>
        <p:txBody>
          <a:bodyPr wrap="square" rtlCol="0">
            <a:spAutoFit/>
          </a:bodyPr>
          <a:lstStyle/>
          <a:p>
            <a:pPr algn="ctr"/>
            <a:r>
              <a:rPr lang="en-US" sz="2000" b="1" dirty="0"/>
              <a:t>Sketches</a:t>
            </a:r>
          </a:p>
        </p:txBody>
      </p:sp>
      <p:pic>
        <p:nvPicPr>
          <p:cNvPr id="13" name="Picture 12" descr="A picture containing grass, tree, outdoor, field&#10;&#10;Description automatically generated">
            <a:extLst>
              <a:ext uri="{FF2B5EF4-FFF2-40B4-BE49-F238E27FC236}">
                <a16:creationId xmlns:a16="http://schemas.microsoft.com/office/drawing/2014/main" id="{DB00857C-799D-9A14-7861-E0398D7D1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912" y="3137946"/>
            <a:ext cx="3150682" cy="2102897"/>
          </a:xfrm>
          <a:prstGeom prst="rect">
            <a:avLst/>
          </a:prstGeom>
        </p:spPr>
      </p:pic>
      <p:sp>
        <p:nvSpPr>
          <p:cNvPr id="16" name="TextBox 15">
            <a:extLst>
              <a:ext uri="{FF2B5EF4-FFF2-40B4-BE49-F238E27FC236}">
                <a16:creationId xmlns:a16="http://schemas.microsoft.com/office/drawing/2014/main" id="{F471D5C4-8E7C-0677-898F-A0FF876D17CE}"/>
              </a:ext>
            </a:extLst>
          </p:cNvPr>
          <p:cNvSpPr txBox="1"/>
          <p:nvPr/>
        </p:nvSpPr>
        <p:spPr>
          <a:xfrm flipH="1">
            <a:off x="633912" y="5277776"/>
            <a:ext cx="3150681" cy="400110"/>
          </a:xfrm>
          <a:prstGeom prst="rect">
            <a:avLst/>
          </a:prstGeom>
          <a:noFill/>
        </p:spPr>
        <p:txBody>
          <a:bodyPr wrap="square" rtlCol="0">
            <a:spAutoFit/>
          </a:bodyPr>
          <a:lstStyle/>
          <a:p>
            <a:pPr algn="ctr"/>
            <a:r>
              <a:rPr lang="en-US" sz="2000" b="1" dirty="0"/>
              <a:t>Digital Photographs</a:t>
            </a:r>
          </a:p>
        </p:txBody>
      </p:sp>
    </p:spTree>
    <p:extLst>
      <p:ext uri="{BB962C8B-B14F-4D97-AF65-F5344CB8AC3E}">
        <p14:creationId xmlns:p14="http://schemas.microsoft.com/office/powerpoint/2010/main" val="10392709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2055E-1219-25E3-284B-E68B5F66A144}"/>
              </a:ext>
            </a:extLst>
          </p:cNvPr>
          <p:cNvSpPr>
            <a:spLocks noGrp="1"/>
          </p:cNvSpPr>
          <p:nvPr>
            <p:ph type="title"/>
          </p:nvPr>
        </p:nvSpPr>
        <p:spPr/>
        <p:txBody>
          <a:bodyPr/>
          <a:lstStyle/>
          <a:p>
            <a:r>
              <a:rPr lang="en-US" dirty="0"/>
              <a:t>Optimization and domain</a:t>
            </a:r>
          </a:p>
        </p:txBody>
      </p:sp>
      <p:sp>
        <p:nvSpPr>
          <p:cNvPr id="3" name="Content Placeholder 2">
            <a:extLst>
              <a:ext uri="{FF2B5EF4-FFF2-40B4-BE49-F238E27FC236}">
                <a16:creationId xmlns:a16="http://schemas.microsoft.com/office/drawing/2014/main" id="{361388EF-9BE4-A6D5-FA04-361718E6288C}"/>
              </a:ext>
            </a:extLst>
          </p:cNvPr>
          <p:cNvSpPr>
            <a:spLocks noGrp="1"/>
          </p:cNvSpPr>
          <p:nvPr>
            <p:ph idx="1"/>
          </p:nvPr>
        </p:nvSpPr>
        <p:spPr>
          <a:xfrm>
            <a:off x="377073" y="1580224"/>
            <a:ext cx="11406938" cy="4392493"/>
          </a:xfrm>
        </p:spPr>
        <p:txBody>
          <a:bodyPr>
            <a:normAutofit/>
          </a:bodyPr>
          <a:lstStyle/>
          <a:p>
            <a:r>
              <a:rPr lang="en-US" sz="2400" dirty="0"/>
              <a:t>An example of different domains in our context: </a:t>
            </a:r>
            <a:r>
              <a:rPr lang="en-US" sz="2400" i="1" dirty="0" err="1"/>
              <a:t>orthomosaics</a:t>
            </a:r>
            <a:r>
              <a:rPr lang="en-US" sz="2400" dirty="0"/>
              <a:t> and </a:t>
            </a:r>
            <a:r>
              <a:rPr lang="en-US" sz="2400" i="1" dirty="0" err="1"/>
              <a:t>orthoprojections</a:t>
            </a:r>
            <a:r>
              <a:rPr lang="en-US" sz="2400" dirty="0"/>
              <a:t> </a:t>
            </a:r>
          </a:p>
          <a:p>
            <a:r>
              <a:rPr lang="en-US" sz="2400" dirty="0"/>
              <a:t>A network trained on </a:t>
            </a:r>
            <a:r>
              <a:rPr lang="en-US" sz="2400" dirty="0" err="1"/>
              <a:t>orthomosaics</a:t>
            </a:r>
            <a:r>
              <a:rPr lang="en-US" sz="2400" dirty="0"/>
              <a:t>, may not work on </a:t>
            </a:r>
            <a:r>
              <a:rPr lang="en-US" sz="2400" dirty="0" err="1"/>
              <a:t>orthoprojection</a:t>
            </a:r>
            <a:r>
              <a:rPr lang="en-US" sz="2400" dirty="0"/>
              <a:t> of the same site</a:t>
            </a:r>
          </a:p>
        </p:txBody>
      </p:sp>
      <p:sp>
        <p:nvSpPr>
          <p:cNvPr id="5" name="Slide Number Placeholder 4">
            <a:extLst>
              <a:ext uri="{FF2B5EF4-FFF2-40B4-BE49-F238E27FC236}">
                <a16:creationId xmlns:a16="http://schemas.microsoft.com/office/drawing/2014/main" id="{713FF7AB-6A16-3382-0D63-B5EFA28FAD4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
        <p:nvSpPr>
          <p:cNvPr id="8" name="TextBox 7">
            <a:extLst>
              <a:ext uri="{FF2B5EF4-FFF2-40B4-BE49-F238E27FC236}">
                <a16:creationId xmlns:a16="http://schemas.microsoft.com/office/drawing/2014/main" id="{2C7AC70A-B211-AA26-DBDF-AB1FA52FEE08}"/>
              </a:ext>
            </a:extLst>
          </p:cNvPr>
          <p:cNvSpPr txBox="1"/>
          <p:nvPr/>
        </p:nvSpPr>
        <p:spPr>
          <a:xfrm flipH="1">
            <a:off x="6086894" y="6220302"/>
            <a:ext cx="4734097" cy="400110"/>
          </a:xfrm>
          <a:prstGeom prst="rect">
            <a:avLst/>
          </a:prstGeom>
          <a:noFill/>
        </p:spPr>
        <p:txBody>
          <a:bodyPr wrap="square" rtlCol="0">
            <a:spAutoFit/>
          </a:bodyPr>
          <a:lstStyle/>
          <a:p>
            <a:pPr algn="ctr"/>
            <a:r>
              <a:rPr lang="en-US" sz="2000" b="1" dirty="0" err="1"/>
              <a:t>Orthoprojections</a:t>
            </a:r>
            <a:endParaRPr lang="en-US" sz="2000" b="1" dirty="0"/>
          </a:p>
        </p:txBody>
      </p:sp>
      <p:sp>
        <p:nvSpPr>
          <p:cNvPr id="9" name="TextBox 8">
            <a:extLst>
              <a:ext uri="{FF2B5EF4-FFF2-40B4-BE49-F238E27FC236}">
                <a16:creationId xmlns:a16="http://schemas.microsoft.com/office/drawing/2014/main" id="{DCDAD8EE-A01D-B0AB-A4D7-44E50D54946C}"/>
              </a:ext>
            </a:extLst>
          </p:cNvPr>
          <p:cNvSpPr txBox="1"/>
          <p:nvPr/>
        </p:nvSpPr>
        <p:spPr>
          <a:xfrm flipH="1">
            <a:off x="895837" y="6229728"/>
            <a:ext cx="4939252" cy="400110"/>
          </a:xfrm>
          <a:prstGeom prst="rect">
            <a:avLst/>
          </a:prstGeom>
          <a:noFill/>
        </p:spPr>
        <p:txBody>
          <a:bodyPr wrap="square" rtlCol="0">
            <a:spAutoFit/>
          </a:bodyPr>
          <a:lstStyle/>
          <a:p>
            <a:pPr algn="ctr"/>
            <a:r>
              <a:rPr lang="en-US" sz="2000" b="1" dirty="0" err="1"/>
              <a:t>Orthomosaic</a:t>
            </a:r>
            <a:endParaRPr lang="en-US" sz="2000" b="1" dirty="0"/>
          </a:p>
        </p:txBody>
      </p:sp>
      <p:pic>
        <p:nvPicPr>
          <p:cNvPr id="11" name="Picture 10">
            <a:extLst>
              <a:ext uri="{FF2B5EF4-FFF2-40B4-BE49-F238E27FC236}">
                <a16:creationId xmlns:a16="http://schemas.microsoft.com/office/drawing/2014/main" id="{986841AF-ECC2-5D35-45BB-08AA3351E41B}"/>
              </a:ext>
            </a:extLst>
          </p:cNvPr>
          <p:cNvPicPr>
            <a:picLocks noChangeAspect="1"/>
          </p:cNvPicPr>
          <p:nvPr/>
        </p:nvPicPr>
        <p:blipFill>
          <a:blip r:embed="rId2"/>
          <a:stretch>
            <a:fillRect/>
          </a:stretch>
        </p:blipFill>
        <p:spPr>
          <a:xfrm>
            <a:off x="895837" y="2932021"/>
            <a:ext cx="4939252" cy="3327524"/>
          </a:xfrm>
          <a:prstGeom prst="rect">
            <a:avLst/>
          </a:prstGeom>
        </p:spPr>
      </p:pic>
      <p:pic>
        <p:nvPicPr>
          <p:cNvPr id="13" name="Picture 12">
            <a:extLst>
              <a:ext uri="{FF2B5EF4-FFF2-40B4-BE49-F238E27FC236}">
                <a16:creationId xmlns:a16="http://schemas.microsoft.com/office/drawing/2014/main" id="{12EE49EA-C017-6E0E-32B6-2FD4B07BD3DF}"/>
              </a:ext>
            </a:extLst>
          </p:cNvPr>
          <p:cNvPicPr>
            <a:picLocks noChangeAspect="1"/>
          </p:cNvPicPr>
          <p:nvPr/>
        </p:nvPicPr>
        <p:blipFill>
          <a:blip r:embed="rId3"/>
          <a:stretch>
            <a:fillRect/>
          </a:stretch>
        </p:blipFill>
        <p:spPr>
          <a:xfrm>
            <a:off x="6095999" y="2932021"/>
            <a:ext cx="4724992" cy="3327524"/>
          </a:xfrm>
          <a:prstGeom prst="rect">
            <a:avLst/>
          </a:prstGeom>
        </p:spPr>
      </p:pic>
    </p:spTree>
    <p:extLst>
      <p:ext uri="{BB962C8B-B14F-4D97-AF65-F5344CB8AC3E}">
        <p14:creationId xmlns:p14="http://schemas.microsoft.com/office/powerpoint/2010/main" val="4101408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A3248-601B-4379-D502-C38658EBBA11}"/>
              </a:ext>
            </a:extLst>
          </p:cNvPr>
          <p:cNvSpPr>
            <a:spLocks noGrp="1"/>
          </p:cNvSpPr>
          <p:nvPr>
            <p:ph type="title"/>
          </p:nvPr>
        </p:nvSpPr>
        <p:spPr/>
        <p:txBody>
          <a:bodyPr/>
          <a:lstStyle/>
          <a:p>
            <a:r>
              <a:rPr lang="en-US" dirty="0"/>
              <a:t>Model evaluation – accuracy </a:t>
            </a:r>
          </a:p>
        </p:txBody>
      </p:sp>
      <p:sp>
        <p:nvSpPr>
          <p:cNvPr id="4" name="Footer Placeholder 3">
            <a:extLst>
              <a:ext uri="{FF2B5EF4-FFF2-40B4-BE49-F238E27FC236}">
                <a16:creationId xmlns:a16="http://schemas.microsoft.com/office/drawing/2014/main" id="{4FC8A5DB-3D97-CE9D-1381-2CAB50640491}"/>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0CA94B3A-DE0C-DA91-F5F1-075951F9BEB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pic>
        <p:nvPicPr>
          <p:cNvPr id="9" name="Picture 8" descr="Table&#10;&#10;Description automatically generated">
            <a:extLst>
              <a:ext uri="{FF2B5EF4-FFF2-40B4-BE49-F238E27FC236}">
                <a16:creationId xmlns:a16="http://schemas.microsoft.com/office/drawing/2014/main" id="{BDB79E46-3AF3-9864-B751-C3A077098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924" y="2326825"/>
            <a:ext cx="5111488" cy="2543717"/>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77546772-9C3B-A94F-9B25-554BCE24C1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101" y="2203866"/>
            <a:ext cx="4279365" cy="3657143"/>
          </a:xfrm>
          <a:prstGeom prst="rect">
            <a:avLst/>
          </a:prstGeom>
        </p:spPr>
      </p:pic>
      <p:sp>
        <p:nvSpPr>
          <p:cNvPr id="14" name="TextBox 13">
            <a:extLst>
              <a:ext uri="{FF2B5EF4-FFF2-40B4-BE49-F238E27FC236}">
                <a16:creationId xmlns:a16="http://schemas.microsoft.com/office/drawing/2014/main" id="{6F5F287E-3894-446E-751A-A963463266EA}"/>
              </a:ext>
            </a:extLst>
          </p:cNvPr>
          <p:cNvSpPr txBox="1"/>
          <p:nvPr/>
        </p:nvSpPr>
        <p:spPr>
          <a:xfrm>
            <a:off x="1731249" y="1655424"/>
            <a:ext cx="3906839" cy="369332"/>
          </a:xfrm>
          <a:prstGeom prst="rect">
            <a:avLst/>
          </a:prstGeom>
          <a:noFill/>
        </p:spPr>
        <p:txBody>
          <a:bodyPr wrap="none" rtlCol="0">
            <a:spAutoFit/>
          </a:bodyPr>
          <a:lstStyle/>
          <a:p>
            <a:r>
              <a:rPr lang="en-US" b="1" dirty="0"/>
              <a:t>Confusion matrix of a binary classifier</a:t>
            </a:r>
          </a:p>
        </p:txBody>
      </p:sp>
      <p:sp>
        <p:nvSpPr>
          <p:cNvPr id="15" name="TextBox 14">
            <a:extLst>
              <a:ext uri="{FF2B5EF4-FFF2-40B4-BE49-F238E27FC236}">
                <a16:creationId xmlns:a16="http://schemas.microsoft.com/office/drawing/2014/main" id="{74CF51CB-1212-B3AB-B3B5-C83189129961}"/>
              </a:ext>
            </a:extLst>
          </p:cNvPr>
          <p:cNvSpPr txBox="1"/>
          <p:nvPr/>
        </p:nvSpPr>
        <p:spPr>
          <a:xfrm>
            <a:off x="7922576" y="1655424"/>
            <a:ext cx="1946367" cy="369332"/>
          </a:xfrm>
          <a:prstGeom prst="rect">
            <a:avLst/>
          </a:prstGeom>
          <a:noFill/>
        </p:spPr>
        <p:txBody>
          <a:bodyPr wrap="none" rtlCol="0">
            <a:spAutoFit/>
          </a:bodyPr>
          <a:lstStyle/>
          <a:p>
            <a:r>
              <a:rPr lang="en-US" b="1" dirty="0"/>
              <a:t>Confusion matrix</a:t>
            </a:r>
          </a:p>
        </p:txBody>
      </p:sp>
    </p:spTree>
    <p:extLst>
      <p:ext uri="{BB962C8B-B14F-4D97-AF65-F5344CB8AC3E}">
        <p14:creationId xmlns:p14="http://schemas.microsoft.com/office/powerpoint/2010/main" val="240338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5BE95-DC5E-7489-4C04-1F0862D0A4FF}"/>
              </a:ext>
            </a:extLst>
          </p:cNvPr>
          <p:cNvSpPr>
            <a:spLocks noGrp="1"/>
          </p:cNvSpPr>
          <p:nvPr>
            <p:ph type="title"/>
          </p:nvPr>
        </p:nvSpPr>
        <p:spPr/>
        <p:txBody>
          <a:bodyPr/>
          <a:lstStyle/>
          <a:p>
            <a:r>
              <a:rPr lang="en-US" dirty="0"/>
              <a:t>Model evaluation – </a:t>
            </a:r>
            <a:r>
              <a:rPr lang="en-US" dirty="0" err="1"/>
              <a:t>IoU</a:t>
            </a:r>
            <a:r>
              <a:rPr lang="en-US" dirty="0"/>
              <a:t> </a:t>
            </a:r>
          </a:p>
        </p:txBody>
      </p:sp>
      <p:sp>
        <p:nvSpPr>
          <p:cNvPr id="3" name="Content Placeholder 2">
            <a:extLst>
              <a:ext uri="{FF2B5EF4-FFF2-40B4-BE49-F238E27FC236}">
                <a16:creationId xmlns:a16="http://schemas.microsoft.com/office/drawing/2014/main" id="{362CC3CE-9727-F02F-D2C1-F978FCDE92A2}"/>
              </a:ext>
            </a:extLst>
          </p:cNvPr>
          <p:cNvSpPr>
            <a:spLocks noGrp="1"/>
          </p:cNvSpPr>
          <p:nvPr>
            <p:ph idx="1"/>
          </p:nvPr>
        </p:nvSpPr>
        <p:spPr>
          <a:xfrm>
            <a:off x="245097" y="1580224"/>
            <a:ext cx="6150715" cy="4392493"/>
          </a:xfrm>
        </p:spPr>
        <p:txBody>
          <a:bodyPr>
            <a:normAutofit/>
          </a:bodyPr>
          <a:lstStyle/>
          <a:p>
            <a:r>
              <a:rPr lang="en-US" sz="2800" b="1" dirty="0"/>
              <a:t>Intersection over Union (</a:t>
            </a:r>
            <a:r>
              <a:rPr lang="en-US" sz="2800" b="1" dirty="0" err="1"/>
              <a:t>IoU</a:t>
            </a:r>
            <a:r>
              <a:rPr lang="en-US" sz="2800" b="1" dirty="0"/>
              <a:t>)</a:t>
            </a:r>
          </a:p>
          <a:p>
            <a:pPr marL="0" indent="0">
              <a:buNone/>
            </a:pPr>
            <a:endParaRPr lang="en-US" sz="2800" b="1" dirty="0"/>
          </a:p>
          <a:p>
            <a:pPr marL="0" indent="0">
              <a:buNone/>
            </a:pPr>
            <a:endParaRPr lang="en-US" sz="2800" b="1" dirty="0"/>
          </a:p>
          <a:p>
            <a:pPr marL="0" indent="0">
              <a:buNone/>
            </a:pPr>
            <a:endParaRPr lang="en-US" sz="2800" b="1" dirty="0"/>
          </a:p>
          <a:p>
            <a:r>
              <a:rPr lang="en-US" sz="2800" b="1" dirty="0" err="1"/>
              <a:t>IoU</a:t>
            </a:r>
            <a:r>
              <a:rPr lang="en-US" sz="2800" b="1" dirty="0"/>
              <a:t> = area of overlap / area of union</a:t>
            </a:r>
          </a:p>
        </p:txBody>
      </p:sp>
      <p:sp>
        <p:nvSpPr>
          <p:cNvPr id="4" name="Footer Placeholder 3">
            <a:extLst>
              <a:ext uri="{FF2B5EF4-FFF2-40B4-BE49-F238E27FC236}">
                <a16:creationId xmlns:a16="http://schemas.microsoft.com/office/drawing/2014/main" id="{A607C48A-8BD5-0277-E831-734E4BB15A51}"/>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5DEF6720-C404-AF25-E5C7-30CCEEDFC04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
        <p:nvSpPr>
          <p:cNvPr id="6" name="Oval 5">
            <a:extLst>
              <a:ext uri="{FF2B5EF4-FFF2-40B4-BE49-F238E27FC236}">
                <a16:creationId xmlns:a16="http://schemas.microsoft.com/office/drawing/2014/main" id="{5F88A21A-B9FF-FC83-F2CE-D1D1A59CADD2}"/>
              </a:ext>
            </a:extLst>
          </p:cNvPr>
          <p:cNvSpPr/>
          <p:nvPr/>
        </p:nvSpPr>
        <p:spPr>
          <a:xfrm>
            <a:off x="6395813" y="1604153"/>
            <a:ext cx="2219644" cy="1913641"/>
          </a:xfrm>
          <a:prstGeom prst="ellipse">
            <a:avLst/>
          </a:prstGeom>
          <a:solidFill>
            <a:schemeClr val="accent1">
              <a:lumMod val="75000"/>
              <a:alpha val="50000"/>
            </a:schemeClr>
          </a:solidFill>
          <a:ln w="381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FE5223F-E2EB-51ED-C467-58C0AC8782E1}"/>
              </a:ext>
            </a:extLst>
          </p:cNvPr>
          <p:cNvSpPr/>
          <p:nvPr/>
        </p:nvSpPr>
        <p:spPr>
          <a:xfrm>
            <a:off x="6572820" y="1404711"/>
            <a:ext cx="2219644" cy="1647825"/>
          </a:xfrm>
          <a:custGeom>
            <a:avLst/>
            <a:gdLst>
              <a:gd name="connsiteX0" fmla="*/ 2058333 w 2849647"/>
              <a:gd name="connsiteY0" fmla="*/ 1381125 h 1647825"/>
              <a:gd name="connsiteX1" fmla="*/ 2029758 w 2849647"/>
              <a:gd name="connsiteY1" fmla="*/ 1485900 h 1647825"/>
              <a:gd name="connsiteX2" fmla="*/ 1915458 w 2849647"/>
              <a:gd name="connsiteY2" fmla="*/ 1524000 h 1647825"/>
              <a:gd name="connsiteX3" fmla="*/ 1343958 w 2849647"/>
              <a:gd name="connsiteY3" fmla="*/ 1609725 h 1647825"/>
              <a:gd name="connsiteX4" fmla="*/ 581958 w 2849647"/>
              <a:gd name="connsiteY4" fmla="*/ 1647825 h 1647825"/>
              <a:gd name="connsiteX5" fmla="*/ 410508 w 2849647"/>
              <a:gd name="connsiteY5" fmla="*/ 1581150 h 1647825"/>
              <a:gd name="connsiteX6" fmla="*/ 286683 w 2849647"/>
              <a:gd name="connsiteY6" fmla="*/ 1457325 h 1647825"/>
              <a:gd name="connsiteX7" fmla="*/ 48558 w 2849647"/>
              <a:gd name="connsiteY7" fmla="*/ 1095375 h 1647825"/>
              <a:gd name="connsiteX8" fmla="*/ 10458 w 2849647"/>
              <a:gd name="connsiteY8" fmla="*/ 971550 h 1647825"/>
              <a:gd name="connsiteX9" fmla="*/ 19983 w 2849647"/>
              <a:gd name="connsiteY9" fmla="*/ 561975 h 1647825"/>
              <a:gd name="connsiteX10" fmla="*/ 105708 w 2849647"/>
              <a:gd name="connsiteY10" fmla="*/ 419100 h 1647825"/>
              <a:gd name="connsiteX11" fmla="*/ 229533 w 2849647"/>
              <a:gd name="connsiteY11" fmla="*/ 209550 h 1647825"/>
              <a:gd name="connsiteX12" fmla="*/ 324783 w 2849647"/>
              <a:gd name="connsiteY12" fmla="*/ 152400 h 1647825"/>
              <a:gd name="connsiteX13" fmla="*/ 696258 w 2849647"/>
              <a:gd name="connsiteY13" fmla="*/ 85725 h 1647825"/>
              <a:gd name="connsiteX14" fmla="*/ 1220133 w 2849647"/>
              <a:gd name="connsiteY14" fmla="*/ 9525 h 1647825"/>
              <a:gd name="connsiteX15" fmla="*/ 1401108 w 2849647"/>
              <a:gd name="connsiteY15" fmla="*/ 0 h 1647825"/>
              <a:gd name="connsiteX16" fmla="*/ 2239308 w 2849647"/>
              <a:gd name="connsiteY16" fmla="*/ 76200 h 1647825"/>
              <a:gd name="connsiteX17" fmla="*/ 2401233 w 2849647"/>
              <a:gd name="connsiteY17" fmla="*/ 161925 h 1647825"/>
              <a:gd name="connsiteX18" fmla="*/ 2629833 w 2849647"/>
              <a:gd name="connsiteY18" fmla="*/ 304800 h 1647825"/>
              <a:gd name="connsiteX19" fmla="*/ 2715558 w 2849647"/>
              <a:gd name="connsiteY19" fmla="*/ 419100 h 1647825"/>
              <a:gd name="connsiteX20" fmla="*/ 2848908 w 2849647"/>
              <a:gd name="connsiteY20" fmla="*/ 733425 h 1647825"/>
              <a:gd name="connsiteX21" fmla="*/ 2829858 w 2849647"/>
              <a:gd name="connsiteY21" fmla="*/ 942975 h 1647825"/>
              <a:gd name="connsiteX22" fmla="*/ 2629833 w 2849647"/>
              <a:gd name="connsiteY22" fmla="*/ 1133475 h 1647825"/>
              <a:gd name="connsiteX23" fmla="*/ 2477433 w 2849647"/>
              <a:gd name="connsiteY23" fmla="*/ 1238250 h 1647825"/>
              <a:gd name="connsiteX24" fmla="*/ 2325033 w 2849647"/>
              <a:gd name="connsiteY24" fmla="*/ 1314450 h 1647825"/>
              <a:gd name="connsiteX25" fmla="*/ 2267883 w 2849647"/>
              <a:gd name="connsiteY25" fmla="*/ 1352550 h 1647825"/>
              <a:gd name="connsiteX26" fmla="*/ 2220258 w 2849647"/>
              <a:gd name="connsiteY26" fmla="*/ 1371600 h 1647825"/>
              <a:gd name="connsiteX27" fmla="*/ 2067858 w 2849647"/>
              <a:gd name="connsiteY27" fmla="*/ 1419225 h 1647825"/>
              <a:gd name="connsiteX28" fmla="*/ 1982133 w 2849647"/>
              <a:gd name="connsiteY28" fmla="*/ 1495425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9647" h="1647825">
                <a:moveTo>
                  <a:pt x="2058333" y="1381125"/>
                </a:moveTo>
                <a:cubicBezTo>
                  <a:pt x="2048808" y="1416050"/>
                  <a:pt x="2055356" y="1460302"/>
                  <a:pt x="2029758" y="1485900"/>
                </a:cubicBezTo>
                <a:cubicBezTo>
                  <a:pt x="2001360" y="1514298"/>
                  <a:pt x="1954980" y="1516864"/>
                  <a:pt x="1915458" y="1524000"/>
                </a:cubicBezTo>
                <a:cubicBezTo>
                  <a:pt x="1725892" y="1558227"/>
                  <a:pt x="1535005" y="1585074"/>
                  <a:pt x="1343958" y="1609725"/>
                </a:cubicBezTo>
                <a:cubicBezTo>
                  <a:pt x="1044783" y="1648328"/>
                  <a:pt x="902437" y="1641006"/>
                  <a:pt x="581958" y="1647825"/>
                </a:cubicBezTo>
                <a:cubicBezTo>
                  <a:pt x="524808" y="1625600"/>
                  <a:pt x="462035" y="1614393"/>
                  <a:pt x="410508" y="1581150"/>
                </a:cubicBezTo>
                <a:cubicBezTo>
                  <a:pt x="361458" y="1549505"/>
                  <a:pt x="324563" y="1501736"/>
                  <a:pt x="286683" y="1457325"/>
                </a:cubicBezTo>
                <a:cubicBezTo>
                  <a:pt x="183904" y="1336826"/>
                  <a:pt x="110382" y="1238045"/>
                  <a:pt x="48558" y="1095375"/>
                </a:cubicBezTo>
                <a:cubicBezTo>
                  <a:pt x="31387" y="1055751"/>
                  <a:pt x="23158" y="1012825"/>
                  <a:pt x="10458" y="971550"/>
                </a:cubicBezTo>
                <a:cubicBezTo>
                  <a:pt x="3470" y="845762"/>
                  <a:pt x="-13305" y="683024"/>
                  <a:pt x="19983" y="561975"/>
                </a:cubicBezTo>
                <a:cubicBezTo>
                  <a:pt x="34710" y="508423"/>
                  <a:pt x="79255" y="467936"/>
                  <a:pt x="105708" y="419100"/>
                </a:cubicBezTo>
                <a:cubicBezTo>
                  <a:pt x="158241" y="322116"/>
                  <a:pt x="135570" y="303513"/>
                  <a:pt x="229533" y="209550"/>
                </a:cubicBezTo>
                <a:cubicBezTo>
                  <a:pt x="255715" y="183368"/>
                  <a:pt x="289181" y="162572"/>
                  <a:pt x="324783" y="152400"/>
                </a:cubicBezTo>
                <a:cubicBezTo>
                  <a:pt x="492040" y="104612"/>
                  <a:pt x="561916" y="106937"/>
                  <a:pt x="696258" y="85725"/>
                </a:cubicBezTo>
                <a:cubicBezTo>
                  <a:pt x="877172" y="57160"/>
                  <a:pt x="1039090" y="26366"/>
                  <a:pt x="1220133" y="9525"/>
                </a:cubicBezTo>
                <a:cubicBezTo>
                  <a:pt x="1280282" y="3930"/>
                  <a:pt x="1340783" y="3175"/>
                  <a:pt x="1401108" y="0"/>
                </a:cubicBezTo>
                <a:cubicBezTo>
                  <a:pt x="1722871" y="7483"/>
                  <a:pt x="1921776" y="-5744"/>
                  <a:pt x="2239308" y="76200"/>
                </a:cubicBezTo>
                <a:cubicBezTo>
                  <a:pt x="2298443" y="91461"/>
                  <a:pt x="2348527" y="131073"/>
                  <a:pt x="2401233" y="161925"/>
                </a:cubicBezTo>
                <a:cubicBezTo>
                  <a:pt x="2478782" y="207320"/>
                  <a:pt x="2575918" y="232913"/>
                  <a:pt x="2629833" y="304800"/>
                </a:cubicBezTo>
                <a:cubicBezTo>
                  <a:pt x="2658408" y="342900"/>
                  <a:pt x="2692326" y="377526"/>
                  <a:pt x="2715558" y="419100"/>
                </a:cubicBezTo>
                <a:cubicBezTo>
                  <a:pt x="2778904" y="532456"/>
                  <a:pt x="2807488" y="619519"/>
                  <a:pt x="2848908" y="733425"/>
                </a:cubicBezTo>
                <a:cubicBezTo>
                  <a:pt x="2842558" y="803275"/>
                  <a:pt x="2863546" y="881457"/>
                  <a:pt x="2829858" y="942975"/>
                </a:cubicBezTo>
                <a:cubicBezTo>
                  <a:pt x="2785633" y="1023734"/>
                  <a:pt x="2705707" y="1081312"/>
                  <a:pt x="2629833" y="1133475"/>
                </a:cubicBezTo>
                <a:cubicBezTo>
                  <a:pt x="2579033" y="1168400"/>
                  <a:pt x="2529357" y="1205019"/>
                  <a:pt x="2477433" y="1238250"/>
                </a:cubicBezTo>
                <a:cubicBezTo>
                  <a:pt x="2317933" y="1340330"/>
                  <a:pt x="2460690" y="1241404"/>
                  <a:pt x="2325033" y="1314450"/>
                </a:cubicBezTo>
                <a:cubicBezTo>
                  <a:pt x="2304874" y="1325305"/>
                  <a:pt x="2287983" y="1341587"/>
                  <a:pt x="2267883" y="1352550"/>
                </a:cubicBezTo>
                <a:cubicBezTo>
                  <a:pt x="2252873" y="1360737"/>
                  <a:pt x="2236478" y="1366193"/>
                  <a:pt x="2220258" y="1371600"/>
                </a:cubicBezTo>
                <a:cubicBezTo>
                  <a:pt x="2169767" y="1388430"/>
                  <a:pt x="2118658" y="1403350"/>
                  <a:pt x="2067858" y="1419225"/>
                </a:cubicBezTo>
                <a:cubicBezTo>
                  <a:pt x="2002613" y="1484470"/>
                  <a:pt x="2033124" y="1461431"/>
                  <a:pt x="1982133" y="1495425"/>
                </a:cubicBezTo>
              </a:path>
            </a:pathLst>
          </a:custGeom>
          <a:solidFill>
            <a:schemeClr val="accent1">
              <a:lumMod val="40000"/>
              <a:lumOff val="60000"/>
              <a:alpha val="5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39B75D99-4DA1-2BAE-0E1F-DEFE57BBCB7F}"/>
              </a:ext>
            </a:extLst>
          </p:cNvPr>
          <p:cNvGrpSpPr/>
          <p:nvPr/>
        </p:nvGrpSpPr>
        <p:grpSpPr>
          <a:xfrm>
            <a:off x="6386386" y="4085722"/>
            <a:ext cx="2396651" cy="2113083"/>
            <a:chOff x="6115939" y="3943480"/>
            <a:chExt cx="2396651" cy="2113083"/>
          </a:xfrm>
        </p:grpSpPr>
        <p:sp>
          <p:nvSpPr>
            <p:cNvPr id="12" name="Oval 11">
              <a:extLst>
                <a:ext uri="{FF2B5EF4-FFF2-40B4-BE49-F238E27FC236}">
                  <a16:creationId xmlns:a16="http://schemas.microsoft.com/office/drawing/2014/main" id="{7EE59166-34E1-68DD-3B18-8DD471CF9928}"/>
                </a:ext>
              </a:extLst>
            </p:cNvPr>
            <p:cNvSpPr/>
            <p:nvPr/>
          </p:nvSpPr>
          <p:spPr>
            <a:xfrm>
              <a:off x="6115939" y="4142922"/>
              <a:ext cx="2219644" cy="1913641"/>
            </a:xfrm>
            <a:prstGeom prst="ellipse">
              <a:avLst/>
            </a:pr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042A967-AB81-ED8F-DE1F-0D1070F2F0A3}"/>
                </a:ext>
              </a:extLst>
            </p:cNvPr>
            <p:cNvSpPr/>
            <p:nvPr/>
          </p:nvSpPr>
          <p:spPr>
            <a:xfrm>
              <a:off x="6292946" y="3943480"/>
              <a:ext cx="2219644" cy="1647825"/>
            </a:xfrm>
            <a:custGeom>
              <a:avLst/>
              <a:gdLst>
                <a:gd name="connsiteX0" fmla="*/ 2058333 w 2849647"/>
                <a:gd name="connsiteY0" fmla="*/ 1381125 h 1647825"/>
                <a:gd name="connsiteX1" fmla="*/ 2029758 w 2849647"/>
                <a:gd name="connsiteY1" fmla="*/ 1485900 h 1647825"/>
                <a:gd name="connsiteX2" fmla="*/ 1915458 w 2849647"/>
                <a:gd name="connsiteY2" fmla="*/ 1524000 h 1647825"/>
                <a:gd name="connsiteX3" fmla="*/ 1343958 w 2849647"/>
                <a:gd name="connsiteY3" fmla="*/ 1609725 h 1647825"/>
                <a:gd name="connsiteX4" fmla="*/ 581958 w 2849647"/>
                <a:gd name="connsiteY4" fmla="*/ 1647825 h 1647825"/>
                <a:gd name="connsiteX5" fmla="*/ 410508 w 2849647"/>
                <a:gd name="connsiteY5" fmla="*/ 1581150 h 1647825"/>
                <a:gd name="connsiteX6" fmla="*/ 286683 w 2849647"/>
                <a:gd name="connsiteY6" fmla="*/ 1457325 h 1647825"/>
                <a:gd name="connsiteX7" fmla="*/ 48558 w 2849647"/>
                <a:gd name="connsiteY7" fmla="*/ 1095375 h 1647825"/>
                <a:gd name="connsiteX8" fmla="*/ 10458 w 2849647"/>
                <a:gd name="connsiteY8" fmla="*/ 971550 h 1647825"/>
                <a:gd name="connsiteX9" fmla="*/ 19983 w 2849647"/>
                <a:gd name="connsiteY9" fmla="*/ 561975 h 1647825"/>
                <a:gd name="connsiteX10" fmla="*/ 105708 w 2849647"/>
                <a:gd name="connsiteY10" fmla="*/ 419100 h 1647825"/>
                <a:gd name="connsiteX11" fmla="*/ 229533 w 2849647"/>
                <a:gd name="connsiteY11" fmla="*/ 209550 h 1647825"/>
                <a:gd name="connsiteX12" fmla="*/ 324783 w 2849647"/>
                <a:gd name="connsiteY12" fmla="*/ 152400 h 1647825"/>
                <a:gd name="connsiteX13" fmla="*/ 696258 w 2849647"/>
                <a:gd name="connsiteY13" fmla="*/ 85725 h 1647825"/>
                <a:gd name="connsiteX14" fmla="*/ 1220133 w 2849647"/>
                <a:gd name="connsiteY14" fmla="*/ 9525 h 1647825"/>
                <a:gd name="connsiteX15" fmla="*/ 1401108 w 2849647"/>
                <a:gd name="connsiteY15" fmla="*/ 0 h 1647825"/>
                <a:gd name="connsiteX16" fmla="*/ 2239308 w 2849647"/>
                <a:gd name="connsiteY16" fmla="*/ 76200 h 1647825"/>
                <a:gd name="connsiteX17" fmla="*/ 2401233 w 2849647"/>
                <a:gd name="connsiteY17" fmla="*/ 161925 h 1647825"/>
                <a:gd name="connsiteX18" fmla="*/ 2629833 w 2849647"/>
                <a:gd name="connsiteY18" fmla="*/ 304800 h 1647825"/>
                <a:gd name="connsiteX19" fmla="*/ 2715558 w 2849647"/>
                <a:gd name="connsiteY19" fmla="*/ 419100 h 1647825"/>
                <a:gd name="connsiteX20" fmla="*/ 2848908 w 2849647"/>
                <a:gd name="connsiteY20" fmla="*/ 733425 h 1647825"/>
                <a:gd name="connsiteX21" fmla="*/ 2829858 w 2849647"/>
                <a:gd name="connsiteY21" fmla="*/ 942975 h 1647825"/>
                <a:gd name="connsiteX22" fmla="*/ 2629833 w 2849647"/>
                <a:gd name="connsiteY22" fmla="*/ 1133475 h 1647825"/>
                <a:gd name="connsiteX23" fmla="*/ 2477433 w 2849647"/>
                <a:gd name="connsiteY23" fmla="*/ 1238250 h 1647825"/>
                <a:gd name="connsiteX24" fmla="*/ 2325033 w 2849647"/>
                <a:gd name="connsiteY24" fmla="*/ 1314450 h 1647825"/>
                <a:gd name="connsiteX25" fmla="*/ 2267883 w 2849647"/>
                <a:gd name="connsiteY25" fmla="*/ 1352550 h 1647825"/>
                <a:gd name="connsiteX26" fmla="*/ 2220258 w 2849647"/>
                <a:gd name="connsiteY26" fmla="*/ 1371600 h 1647825"/>
                <a:gd name="connsiteX27" fmla="*/ 2067858 w 2849647"/>
                <a:gd name="connsiteY27" fmla="*/ 1419225 h 1647825"/>
                <a:gd name="connsiteX28" fmla="*/ 1982133 w 2849647"/>
                <a:gd name="connsiteY28" fmla="*/ 1495425 h 164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49647" h="1647825">
                  <a:moveTo>
                    <a:pt x="2058333" y="1381125"/>
                  </a:moveTo>
                  <a:cubicBezTo>
                    <a:pt x="2048808" y="1416050"/>
                    <a:pt x="2055356" y="1460302"/>
                    <a:pt x="2029758" y="1485900"/>
                  </a:cubicBezTo>
                  <a:cubicBezTo>
                    <a:pt x="2001360" y="1514298"/>
                    <a:pt x="1954980" y="1516864"/>
                    <a:pt x="1915458" y="1524000"/>
                  </a:cubicBezTo>
                  <a:cubicBezTo>
                    <a:pt x="1725892" y="1558227"/>
                    <a:pt x="1535005" y="1585074"/>
                    <a:pt x="1343958" y="1609725"/>
                  </a:cubicBezTo>
                  <a:cubicBezTo>
                    <a:pt x="1044783" y="1648328"/>
                    <a:pt x="902437" y="1641006"/>
                    <a:pt x="581958" y="1647825"/>
                  </a:cubicBezTo>
                  <a:cubicBezTo>
                    <a:pt x="524808" y="1625600"/>
                    <a:pt x="462035" y="1614393"/>
                    <a:pt x="410508" y="1581150"/>
                  </a:cubicBezTo>
                  <a:cubicBezTo>
                    <a:pt x="361458" y="1549505"/>
                    <a:pt x="324563" y="1501736"/>
                    <a:pt x="286683" y="1457325"/>
                  </a:cubicBezTo>
                  <a:cubicBezTo>
                    <a:pt x="183904" y="1336826"/>
                    <a:pt x="110382" y="1238045"/>
                    <a:pt x="48558" y="1095375"/>
                  </a:cubicBezTo>
                  <a:cubicBezTo>
                    <a:pt x="31387" y="1055751"/>
                    <a:pt x="23158" y="1012825"/>
                    <a:pt x="10458" y="971550"/>
                  </a:cubicBezTo>
                  <a:cubicBezTo>
                    <a:pt x="3470" y="845762"/>
                    <a:pt x="-13305" y="683024"/>
                    <a:pt x="19983" y="561975"/>
                  </a:cubicBezTo>
                  <a:cubicBezTo>
                    <a:pt x="34710" y="508423"/>
                    <a:pt x="79255" y="467936"/>
                    <a:pt x="105708" y="419100"/>
                  </a:cubicBezTo>
                  <a:cubicBezTo>
                    <a:pt x="158241" y="322116"/>
                    <a:pt x="135570" y="303513"/>
                    <a:pt x="229533" y="209550"/>
                  </a:cubicBezTo>
                  <a:cubicBezTo>
                    <a:pt x="255715" y="183368"/>
                    <a:pt x="289181" y="162572"/>
                    <a:pt x="324783" y="152400"/>
                  </a:cubicBezTo>
                  <a:cubicBezTo>
                    <a:pt x="492040" y="104612"/>
                    <a:pt x="561916" y="106937"/>
                    <a:pt x="696258" y="85725"/>
                  </a:cubicBezTo>
                  <a:cubicBezTo>
                    <a:pt x="877172" y="57160"/>
                    <a:pt x="1039090" y="26366"/>
                    <a:pt x="1220133" y="9525"/>
                  </a:cubicBezTo>
                  <a:cubicBezTo>
                    <a:pt x="1280282" y="3930"/>
                    <a:pt x="1340783" y="3175"/>
                    <a:pt x="1401108" y="0"/>
                  </a:cubicBezTo>
                  <a:cubicBezTo>
                    <a:pt x="1722871" y="7483"/>
                    <a:pt x="1921776" y="-5744"/>
                    <a:pt x="2239308" y="76200"/>
                  </a:cubicBezTo>
                  <a:cubicBezTo>
                    <a:pt x="2298443" y="91461"/>
                    <a:pt x="2348527" y="131073"/>
                    <a:pt x="2401233" y="161925"/>
                  </a:cubicBezTo>
                  <a:cubicBezTo>
                    <a:pt x="2478782" y="207320"/>
                    <a:pt x="2575918" y="232913"/>
                    <a:pt x="2629833" y="304800"/>
                  </a:cubicBezTo>
                  <a:cubicBezTo>
                    <a:pt x="2658408" y="342900"/>
                    <a:pt x="2692326" y="377526"/>
                    <a:pt x="2715558" y="419100"/>
                  </a:cubicBezTo>
                  <a:cubicBezTo>
                    <a:pt x="2778904" y="532456"/>
                    <a:pt x="2807488" y="619519"/>
                    <a:pt x="2848908" y="733425"/>
                  </a:cubicBezTo>
                  <a:cubicBezTo>
                    <a:pt x="2842558" y="803275"/>
                    <a:pt x="2863546" y="881457"/>
                    <a:pt x="2829858" y="942975"/>
                  </a:cubicBezTo>
                  <a:cubicBezTo>
                    <a:pt x="2785633" y="1023734"/>
                    <a:pt x="2705707" y="1081312"/>
                    <a:pt x="2629833" y="1133475"/>
                  </a:cubicBezTo>
                  <a:cubicBezTo>
                    <a:pt x="2579033" y="1168400"/>
                    <a:pt x="2529357" y="1205019"/>
                    <a:pt x="2477433" y="1238250"/>
                  </a:cubicBezTo>
                  <a:cubicBezTo>
                    <a:pt x="2317933" y="1340330"/>
                    <a:pt x="2460690" y="1241404"/>
                    <a:pt x="2325033" y="1314450"/>
                  </a:cubicBezTo>
                  <a:cubicBezTo>
                    <a:pt x="2304874" y="1325305"/>
                    <a:pt x="2287983" y="1341587"/>
                    <a:pt x="2267883" y="1352550"/>
                  </a:cubicBezTo>
                  <a:cubicBezTo>
                    <a:pt x="2252873" y="1360737"/>
                    <a:pt x="2236478" y="1366193"/>
                    <a:pt x="2220258" y="1371600"/>
                  </a:cubicBezTo>
                  <a:cubicBezTo>
                    <a:pt x="2169767" y="1388430"/>
                    <a:pt x="2118658" y="1403350"/>
                    <a:pt x="2067858" y="1419225"/>
                  </a:cubicBezTo>
                  <a:cubicBezTo>
                    <a:pt x="2002613" y="1484470"/>
                    <a:pt x="2033124" y="1461431"/>
                    <a:pt x="1982133" y="1495425"/>
                  </a:cubicBezTo>
                </a:path>
              </a:pathLst>
            </a:custGeom>
            <a:solidFill>
              <a:schemeClr val="tx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619890C7-8A3F-34D1-3A56-C07E0D79B9B2}"/>
              </a:ext>
            </a:extLst>
          </p:cNvPr>
          <p:cNvSpPr txBox="1"/>
          <p:nvPr/>
        </p:nvSpPr>
        <p:spPr>
          <a:xfrm>
            <a:off x="9046128" y="4655105"/>
            <a:ext cx="989373" cy="461665"/>
          </a:xfrm>
          <a:prstGeom prst="rect">
            <a:avLst/>
          </a:prstGeom>
          <a:noFill/>
        </p:spPr>
        <p:txBody>
          <a:bodyPr wrap="none" rtlCol="0">
            <a:spAutoFit/>
          </a:bodyPr>
          <a:lstStyle/>
          <a:p>
            <a:r>
              <a:rPr lang="en-US" sz="2400" b="1" dirty="0"/>
              <a:t>Union</a:t>
            </a:r>
            <a:endParaRPr lang="en-US" b="1" dirty="0"/>
          </a:p>
        </p:txBody>
      </p:sp>
      <p:sp>
        <p:nvSpPr>
          <p:cNvPr id="15" name="TextBox 14">
            <a:extLst>
              <a:ext uri="{FF2B5EF4-FFF2-40B4-BE49-F238E27FC236}">
                <a16:creationId xmlns:a16="http://schemas.microsoft.com/office/drawing/2014/main" id="{FDB1FE1C-584B-D52D-A2DE-ABF65E8E27AE}"/>
              </a:ext>
            </a:extLst>
          </p:cNvPr>
          <p:cNvSpPr txBox="1"/>
          <p:nvPr/>
        </p:nvSpPr>
        <p:spPr>
          <a:xfrm>
            <a:off x="8969471" y="1949506"/>
            <a:ext cx="1781257" cy="461665"/>
          </a:xfrm>
          <a:prstGeom prst="rect">
            <a:avLst/>
          </a:prstGeom>
          <a:noFill/>
        </p:spPr>
        <p:txBody>
          <a:bodyPr wrap="none" rtlCol="0">
            <a:spAutoFit/>
          </a:bodyPr>
          <a:lstStyle/>
          <a:p>
            <a:r>
              <a:rPr lang="en-US" sz="2400" b="1" dirty="0"/>
              <a:t>Intersection</a:t>
            </a:r>
            <a:endParaRPr lang="en-US" b="1" dirty="0"/>
          </a:p>
        </p:txBody>
      </p:sp>
      <p:sp>
        <p:nvSpPr>
          <p:cNvPr id="16" name="TextBox 15">
            <a:extLst>
              <a:ext uri="{FF2B5EF4-FFF2-40B4-BE49-F238E27FC236}">
                <a16:creationId xmlns:a16="http://schemas.microsoft.com/office/drawing/2014/main" id="{AD5FF622-FA7E-C9CE-ABC2-77238A5EEAEE}"/>
              </a:ext>
            </a:extLst>
          </p:cNvPr>
          <p:cNvSpPr txBox="1"/>
          <p:nvPr/>
        </p:nvSpPr>
        <p:spPr>
          <a:xfrm>
            <a:off x="8122630" y="3348998"/>
            <a:ext cx="1925527" cy="461665"/>
          </a:xfrm>
          <a:prstGeom prst="rect">
            <a:avLst/>
          </a:prstGeom>
          <a:noFill/>
        </p:spPr>
        <p:txBody>
          <a:bodyPr wrap="none" rtlCol="0">
            <a:spAutoFit/>
          </a:bodyPr>
          <a:lstStyle/>
          <a:p>
            <a:r>
              <a:rPr lang="en-US" sz="2400" b="1" dirty="0">
                <a:solidFill>
                  <a:schemeClr val="accent1">
                    <a:lumMod val="75000"/>
                  </a:schemeClr>
                </a:solidFill>
              </a:rPr>
              <a:t>Ground truth</a:t>
            </a:r>
            <a:endParaRPr lang="en-US" b="1" dirty="0">
              <a:solidFill>
                <a:schemeClr val="accent1">
                  <a:lumMod val="75000"/>
                </a:schemeClr>
              </a:solidFill>
            </a:endParaRPr>
          </a:p>
        </p:txBody>
      </p:sp>
      <p:sp>
        <p:nvSpPr>
          <p:cNvPr id="17" name="TextBox 16">
            <a:extLst>
              <a:ext uri="{FF2B5EF4-FFF2-40B4-BE49-F238E27FC236}">
                <a16:creationId xmlns:a16="http://schemas.microsoft.com/office/drawing/2014/main" id="{060E9D0E-4CF1-304C-126E-BE3D668ADF06}"/>
              </a:ext>
            </a:extLst>
          </p:cNvPr>
          <p:cNvSpPr txBox="1"/>
          <p:nvPr/>
        </p:nvSpPr>
        <p:spPr>
          <a:xfrm>
            <a:off x="8265994" y="1049413"/>
            <a:ext cx="1463862" cy="461665"/>
          </a:xfrm>
          <a:prstGeom prst="rect">
            <a:avLst/>
          </a:prstGeom>
          <a:noFill/>
        </p:spPr>
        <p:txBody>
          <a:bodyPr wrap="none" rtlCol="0">
            <a:spAutoFit/>
          </a:bodyPr>
          <a:lstStyle/>
          <a:p>
            <a:r>
              <a:rPr lang="en-US" sz="2400" b="1" dirty="0">
                <a:solidFill>
                  <a:schemeClr val="accent1">
                    <a:lumMod val="60000"/>
                    <a:lumOff val="40000"/>
                  </a:schemeClr>
                </a:solidFill>
              </a:rPr>
              <a:t>Predicted</a:t>
            </a:r>
            <a:endParaRPr lang="en-US" b="1" dirty="0">
              <a:solidFill>
                <a:schemeClr val="accent1">
                  <a:lumMod val="60000"/>
                  <a:lumOff val="40000"/>
                </a:schemeClr>
              </a:solidFill>
            </a:endParaRPr>
          </a:p>
        </p:txBody>
      </p:sp>
    </p:spTree>
    <p:extLst>
      <p:ext uri="{BB962C8B-B14F-4D97-AF65-F5344CB8AC3E}">
        <p14:creationId xmlns:p14="http://schemas.microsoft.com/office/powerpoint/2010/main" val="650487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F52A6-6459-5743-A161-68839F032140}"/>
              </a:ext>
            </a:extLst>
          </p:cNvPr>
          <p:cNvSpPr>
            <a:spLocks noGrp="1"/>
          </p:cNvSpPr>
          <p:nvPr>
            <p:ph type="title"/>
          </p:nvPr>
        </p:nvSpPr>
        <p:spPr/>
        <p:txBody>
          <a:bodyPr/>
          <a:lstStyle/>
          <a:p>
            <a:r>
              <a:rPr lang="en-US" sz="4800" b="1" dirty="0"/>
              <a:t>Convolutional Neural Networks (CNN)</a:t>
            </a:r>
            <a:br>
              <a:rPr lang="en-US" sz="4800" b="1" dirty="0"/>
            </a:br>
            <a:endParaRPr lang="en-US" dirty="0"/>
          </a:p>
        </p:txBody>
      </p:sp>
      <p:sp>
        <p:nvSpPr>
          <p:cNvPr id="3" name="Footer Placeholder 2">
            <a:extLst>
              <a:ext uri="{FF2B5EF4-FFF2-40B4-BE49-F238E27FC236}">
                <a16:creationId xmlns:a16="http://schemas.microsoft.com/office/drawing/2014/main" id="{76D57E46-9E93-F7F7-9A89-B3C1A0573502}"/>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a:ln>
                  <a:noFill/>
                </a:ln>
                <a:solidFill>
                  <a:prstClr val="black">
                    <a:lumMod val="85000"/>
                    <a:lumOff val="15000"/>
                  </a:prstClr>
                </a:solidFill>
                <a:effectLst/>
                <a:uLnTx/>
                <a:uFillTx/>
                <a:latin typeface="Century Schoolbook" panose="02040604050505020304"/>
                <a:ea typeface="+mn-ea"/>
                <a:cs typeface="+mn-cs"/>
              </a:rPr>
              <a:t>Machine learning, an introduction</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4" name="Slide Number Placeholder 3">
            <a:extLst>
              <a:ext uri="{FF2B5EF4-FFF2-40B4-BE49-F238E27FC236}">
                <a16:creationId xmlns:a16="http://schemas.microsoft.com/office/drawing/2014/main" id="{57C1018B-804C-EA27-B9F9-5DC94B18931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0066933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itle 6">
            <a:extLst>
              <a:ext uri="{FF2B5EF4-FFF2-40B4-BE49-F238E27FC236}">
                <a16:creationId xmlns:a16="http://schemas.microsoft.com/office/drawing/2014/main" id="{4B9DA0C1-74AB-F615-532C-2823887572E3}"/>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AFE2400B-9722-41C9-A5E0-3701D11D3AF4}"/>
              </a:ext>
            </a:extLst>
          </p:cNvPr>
          <p:cNvSpPr>
            <a:spLocks noGrp="1"/>
          </p:cNvSpPr>
          <p:nvPr>
            <p:ph type="sldNum" sz="quarter" idx="12"/>
          </p:nvPr>
        </p:nvSpPr>
        <p:spPr/>
        <p:txBody>
          <a:bodyPr/>
          <a:lstStyle/>
          <a:p>
            <a:pPr lvl="0"/>
            <a:fld id="{2AC27A5A-7290-4DE1-BA94-4BE8A8E57DCF}" type="slidenum">
              <a:rPr lang="en-US" noProof="0" smtClean="0"/>
              <a:pPr lvl="0"/>
              <a:t>57</a:t>
            </a:fld>
            <a:endParaRPr lang="en-US" noProof="0" dirty="0"/>
          </a:p>
        </p:txBody>
      </p:sp>
    </p:spTree>
    <p:extLst>
      <p:ext uri="{BB962C8B-B14F-4D97-AF65-F5344CB8AC3E}">
        <p14:creationId xmlns:p14="http://schemas.microsoft.com/office/powerpoint/2010/main" val="23034751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D0EF6C5F-EBEC-392C-365A-FFF20FA7F0D4}"/>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BC1665A9-22EA-9531-AA77-8808D1FFC0CC}"/>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3932FA43-E318-4B23-8EE6-5EAA3AF9BA03}"/>
              </a:ext>
            </a:extLst>
          </p:cNvPr>
          <p:cNvSpPr>
            <a:spLocks noGrp="1"/>
          </p:cNvSpPr>
          <p:nvPr>
            <p:ph type="sldNum" sz="quarter" idx="12"/>
          </p:nvPr>
        </p:nvSpPr>
        <p:spPr/>
        <p:txBody>
          <a:bodyPr/>
          <a:lstStyle/>
          <a:p>
            <a:pPr lvl="0"/>
            <a:fld id="{2AC27A5A-7290-4DE1-BA94-4BE8A8E57DCF}" type="slidenum">
              <a:rPr lang="en-US" noProof="0" smtClean="0"/>
              <a:pPr lvl="0"/>
              <a:t>58</a:t>
            </a:fld>
            <a:endParaRPr lang="en-US" noProof="0" dirty="0"/>
          </a:p>
        </p:txBody>
      </p:sp>
    </p:spTree>
    <p:extLst>
      <p:ext uri="{BB962C8B-B14F-4D97-AF65-F5344CB8AC3E}">
        <p14:creationId xmlns:p14="http://schemas.microsoft.com/office/powerpoint/2010/main" val="21629124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CD684094-9149-40EC-1C7F-A4AD154E910B}"/>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D50EC71E-D71D-ACE1-5AF7-61F7E9FFBAE5}"/>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6524C8E9-BD56-440F-944E-140D34D7CFAB}"/>
              </a:ext>
            </a:extLst>
          </p:cNvPr>
          <p:cNvSpPr>
            <a:spLocks noGrp="1"/>
          </p:cNvSpPr>
          <p:nvPr>
            <p:ph type="sldNum" sz="quarter" idx="12"/>
          </p:nvPr>
        </p:nvSpPr>
        <p:spPr/>
        <p:txBody>
          <a:bodyPr/>
          <a:lstStyle/>
          <a:p>
            <a:pPr lvl="0"/>
            <a:fld id="{2AC27A5A-7290-4DE1-BA94-4BE8A8E57DCF}" type="slidenum">
              <a:rPr lang="en-US" noProof="0" smtClean="0"/>
              <a:pPr lvl="0"/>
              <a:t>59</a:t>
            </a:fld>
            <a:endParaRPr lang="en-US" noProof="0" dirty="0"/>
          </a:p>
        </p:txBody>
      </p:sp>
    </p:spTree>
    <p:extLst>
      <p:ext uri="{BB962C8B-B14F-4D97-AF65-F5344CB8AC3E}">
        <p14:creationId xmlns:p14="http://schemas.microsoft.com/office/powerpoint/2010/main" val="17264493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5511B8-A30F-418E-88F4-227C755EA1C7}"/>
              </a:ext>
            </a:extLst>
          </p:cNvPr>
          <p:cNvSpPr>
            <a:spLocks noGrp="1"/>
          </p:cNvSpPr>
          <p:nvPr>
            <p:ph type="title"/>
          </p:nvPr>
        </p:nvSpPr>
        <p:spPr/>
        <p:txBody>
          <a:bodyPr>
            <a:normAutofit fontScale="90000"/>
          </a:bodyPr>
          <a:lstStyle/>
          <a:p>
            <a:r>
              <a:rPr lang="en-US" dirty="0"/>
              <a:t>Artificial Intelligence and Machine Learning</a:t>
            </a:r>
          </a:p>
        </p:txBody>
      </p:sp>
      <p:sp>
        <p:nvSpPr>
          <p:cNvPr id="2" name="Content Placeholder 1">
            <a:extLst>
              <a:ext uri="{FF2B5EF4-FFF2-40B4-BE49-F238E27FC236}">
                <a16:creationId xmlns:a16="http://schemas.microsoft.com/office/drawing/2014/main" id="{B46E7C46-25F8-4536-879B-9A9969DB5850}"/>
              </a:ext>
            </a:extLst>
          </p:cNvPr>
          <p:cNvSpPr>
            <a:spLocks noGrp="1"/>
          </p:cNvSpPr>
          <p:nvPr>
            <p:ph idx="1"/>
          </p:nvPr>
        </p:nvSpPr>
        <p:spPr>
          <a:xfrm>
            <a:off x="762000" y="2070417"/>
            <a:ext cx="10667998" cy="4392493"/>
          </a:xfrm>
        </p:spPr>
        <p:txBody>
          <a:bodyPr/>
          <a:lstStyle/>
          <a:p>
            <a:r>
              <a:rPr lang="en-US" i="1" dirty="0"/>
              <a:t>Artificial intelligence </a:t>
            </a:r>
            <a:r>
              <a:rPr lang="en-US" dirty="0"/>
              <a:t>is a branch of Computer Science devoted to the development of hardware and software systems able to exhibit </a:t>
            </a:r>
            <a:r>
              <a:rPr lang="en-US" i="1" dirty="0"/>
              <a:t>intelligent behavior</a:t>
            </a:r>
            <a:r>
              <a:rPr lang="en-US" dirty="0"/>
              <a:t> (make decisions, understand speech or images, solve simple problems, etc.)</a:t>
            </a:r>
          </a:p>
          <a:p>
            <a:r>
              <a:rPr lang="en-US" i="1" dirty="0"/>
              <a:t>Machine learning</a:t>
            </a:r>
            <a:r>
              <a:rPr lang="en-US" dirty="0"/>
              <a:t> is a part of AI which regards the algorithms that learns from the data and the experience. </a:t>
            </a:r>
          </a:p>
          <a:p>
            <a:r>
              <a:rPr lang="en-US" dirty="0">
                <a:highlight>
                  <a:srgbClr val="FFFF00"/>
                </a:highlight>
                <a:sym typeface="Wingdings" panose="05000000000000000000" pitchFamily="2" charset="2"/>
              </a:rPr>
              <a:t> </a:t>
            </a:r>
            <a:r>
              <a:rPr lang="en-US" dirty="0">
                <a:highlight>
                  <a:srgbClr val="FFFF00"/>
                </a:highlight>
              </a:rPr>
              <a:t>What we mean for learning ? </a:t>
            </a:r>
          </a:p>
          <a:p>
            <a:r>
              <a:rPr lang="en-US" dirty="0"/>
              <a:t>A computer program is said to learn from experience E with respect to some class of tasks T and performance measure P, if its performance at tasks in T, as measured by P,  improves with experience E. 																		(Mitchell, 1997)</a:t>
            </a:r>
          </a:p>
          <a:p>
            <a:endParaRPr lang="en-US" dirty="0"/>
          </a:p>
        </p:txBody>
      </p:sp>
      <p:sp>
        <p:nvSpPr>
          <p:cNvPr id="4" name="Slide Number Placeholder 3">
            <a:extLst>
              <a:ext uri="{FF2B5EF4-FFF2-40B4-BE49-F238E27FC236}">
                <a16:creationId xmlns:a16="http://schemas.microsoft.com/office/drawing/2014/main" id="{C8984FDF-E88C-448C-9971-814226B88480}"/>
              </a:ext>
            </a:extLst>
          </p:cNvPr>
          <p:cNvSpPr>
            <a:spLocks noGrp="1"/>
          </p:cNvSpPr>
          <p:nvPr>
            <p:ph type="sldNum" sz="quarter" idx="12"/>
          </p:nvPr>
        </p:nvSpPr>
        <p:spPr/>
        <p:txBody>
          <a:bodyPr/>
          <a:lstStyle/>
          <a:p>
            <a:fld id="{6E2D2B3B-882E-40F3-A32F-6DD516915044}" type="slidenum">
              <a:rPr lang="en-US" smtClean="0"/>
              <a:pPr/>
              <a:t>6</a:t>
            </a:fld>
            <a:endParaRPr lang="en-US" dirty="0"/>
          </a:p>
        </p:txBody>
      </p:sp>
      <p:sp>
        <p:nvSpPr>
          <p:cNvPr id="14" name="Footer Placeholder 5">
            <a:extLst>
              <a:ext uri="{FF2B5EF4-FFF2-40B4-BE49-F238E27FC236}">
                <a16:creationId xmlns:a16="http://schemas.microsoft.com/office/drawing/2014/main" id="{0CABF9C0-389D-8341-6841-535C05005600}"/>
              </a:ext>
            </a:extLst>
          </p:cNvPr>
          <p:cNvSpPr>
            <a:spLocks noGrp="1"/>
          </p:cNvSpPr>
          <p:nvPr>
            <p:ph type="ftr" sz="quarter" idx="11"/>
          </p:nvPr>
        </p:nvSpPr>
        <p:spPr>
          <a:xfrm>
            <a:off x="762001" y="6314440"/>
            <a:ext cx="3814856"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8592105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6EFD43D6-2441-90CB-127A-6197FC964D3D}"/>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1566A283-FD4F-648C-6D6C-8BCF61EA8333}"/>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9C746A1D-DD41-42E2-A0D5-E40C56FFA7CC}"/>
              </a:ext>
            </a:extLst>
          </p:cNvPr>
          <p:cNvSpPr>
            <a:spLocks noGrp="1"/>
          </p:cNvSpPr>
          <p:nvPr>
            <p:ph type="sldNum" sz="quarter" idx="12"/>
          </p:nvPr>
        </p:nvSpPr>
        <p:spPr/>
        <p:txBody>
          <a:bodyPr/>
          <a:lstStyle/>
          <a:p>
            <a:pPr lvl="0"/>
            <a:fld id="{2AC27A5A-7290-4DE1-BA94-4BE8A8E57DCF}" type="slidenum">
              <a:rPr lang="en-US" noProof="0" smtClean="0"/>
              <a:pPr lvl="0"/>
              <a:t>60</a:t>
            </a:fld>
            <a:endParaRPr lang="en-US" noProof="0" dirty="0"/>
          </a:p>
        </p:txBody>
      </p:sp>
    </p:spTree>
    <p:extLst>
      <p:ext uri="{BB962C8B-B14F-4D97-AF65-F5344CB8AC3E}">
        <p14:creationId xmlns:p14="http://schemas.microsoft.com/office/powerpoint/2010/main" val="10722344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90F3A0F7-C2BB-77EF-217A-59766895DB3E}"/>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26BE852F-10D0-E967-95A9-BFABBB01C35A}"/>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70F327D6-00E4-4312-B057-61F0F1E3D3D5}"/>
              </a:ext>
            </a:extLst>
          </p:cNvPr>
          <p:cNvSpPr>
            <a:spLocks noGrp="1"/>
          </p:cNvSpPr>
          <p:nvPr>
            <p:ph type="sldNum" sz="quarter" idx="12"/>
          </p:nvPr>
        </p:nvSpPr>
        <p:spPr/>
        <p:txBody>
          <a:bodyPr/>
          <a:lstStyle/>
          <a:p>
            <a:pPr lvl="0"/>
            <a:fld id="{2AC27A5A-7290-4DE1-BA94-4BE8A8E57DCF}" type="slidenum">
              <a:rPr lang="en-US" noProof="0" smtClean="0"/>
              <a:pPr lvl="0"/>
              <a:t>61</a:t>
            </a:fld>
            <a:endParaRPr lang="en-US" noProof="0" dirty="0"/>
          </a:p>
        </p:txBody>
      </p:sp>
      <p:sp>
        <p:nvSpPr>
          <p:cNvPr id="2" name="Footer Placeholder 3">
            <a:extLst>
              <a:ext uri="{FF2B5EF4-FFF2-40B4-BE49-F238E27FC236}">
                <a16:creationId xmlns:a16="http://schemas.microsoft.com/office/drawing/2014/main" id="{A30FE54E-639D-EA2C-61D4-E11DF63027F8}"/>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10239515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98A26BC5-A2E4-D05C-D61D-EF1BC9FA776A}"/>
              </a:ext>
            </a:extLst>
          </p:cNvPr>
          <p:cNvSpPr>
            <a:spLocks noGrp="1"/>
          </p:cNvSpPr>
          <p:nvPr>
            <p:ph type="title"/>
          </p:nvPr>
        </p:nvSpPr>
        <p:spPr/>
        <p:txBody>
          <a:bodyPr/>
          <a:lstStyle/>
          <a:p>
            <a:endParaRPr lang="en-US"/>
          </a:p>
        </p:txBody>
      </p:sp>
      <p:sp>
        <p:nvSpPr>
          <p:cNvPr id="11" name="Content Placeholder 10">
            <a:extLst>
              <a:ext uri="{FF2B5EF4-FFF2-40B4-BE49-F238E27FC236}">
                <a16:creationId xmlns:a16="http://schemas.microsoft.com/office/drawing/2014/main" id="{45ED201A-CFAE-55D2-88ED-B99F63E682B0}"/>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A3A1D37F-FCB1-434B-A906-B413960BB6BB}"/>
              </a:ext>
            </a:extLst>
          </p:cNvPr>
          <p:cNvSpPr>
            <a:spLocks noGrp="1"/>
          </p:cNvSpPr>
          <p:nvPr>
            <p:ph type="sldNum" sz="quarter" idx="12"/>
          </p:nvPr>
        </p:nvSpPr>
        <p:spPr/>
        <p:txBody>
          <a:bodyPr/>
          <a:lstStyle/>
          <a:p>
            <a:pPr lvl="0"/>
            <a:fld id="{2AC27A5A-7290-4DE1-BA94-4BE8A8E57DCF}" type="slidenum">
              <a:rPr lang="en-US" noProof="0" smtClean="0"/>
              <a:pPr lvl="0"/>
              <a:t>62</a:t>
            </a:fld>
            <a:endParaRPr lang="en-US" noProof="0" dirty="0"/>
          </a:p>
        </p:txBody>
      </p:sp>
      <p:sp>
        <p:nvSpPr>
          <p:cNvPr id="2" name="Footer Placeholder 3">
            <a:extLst>
              <a:ext uri="{FF2B5EF4-FFF2-40B4-BE49-F238E27FC236}">
                <a16:creationId xmlns:a16="http://schemas.microsoft.com/office/drawing/2014/main" id="{0512E10F-C713-30B2-8829-61A9A933DBB0}"/>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33875854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60B7E22E-7A78-EBFF-377E-2B2668BE0475}"/>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BD68065B-45A5-AD41-3204-DAF62DB9A1D3}"/>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28E43A85-3F4B-4592-89A2-AC48C1FDD9EC}"/>
              </a:ext>
            </a:extLst>
          </p:cNvPr>
          <p:cNvSpPr>
            <a:spLocks noGrp="1"/>
          </p:cNvSpPr>
          <p:nvPr>
            <p:ph type="sldNum" sz="quarter" idx="12"/>
          </p:nvPr>
        </p:nvSpPr>
        <p:spPr/>
        <p:txBody>
          <a:bodyPr/>
          <a:lstStyle/>
          <a:p>
            <a:pPr lvl="0"/>
            <a:fld id="{2AC27A5A-7290-4DE1-BA94-4BE8A8E57DCF}" type="slidenum">
              <a:rPr lang="en-US" noProof="0" smtClean="0"/>
              <a:pPr lvl="0"/>
              <a:t>63</a:t>
            </a:fld>
            <a:endParaRPr lang="en-US" noProof="0" dirty="0"/>
          </a:p>
        </p:txBody>
      </p:sp>
      <p:sp>
        <p:nvSpPr>
          <p:cNvPr id="2" name="Footer Placeholder 3">
            <a:extLst>
              <a:ext uri="{FF2B5EF4-FFF2-40B4-BE49-F238E27FC236}">
                <a16:creationId xmlns:a16="http://schemas.microsoft.com/office/drawing/2014/main" id="{19872874-5379-7BC2-D114-867559DEEDE0}"/>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9884488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E2BD1D9E-EEDC-B5BD-A190-CA07B22FEFB2}"/>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5AD19D3-E48E-4D19-FE94-1FECF9EB9F4B}"/>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3C368A5E-B5A1-4C06-A276-8B1E57BC6A75}"/>
              </a:ext>
            </a:extLst>
          </p:cNvPr>
          <p:cNvSpPr>
            <a:spLocks noGrp="1"/>
          </p:cNvSpPr>
          <p:nvPr>
            <p:ph type="sldNum" sz="quarter" idx="12"/>
          </p:nvPr>
        </p:nvSpPr>
        <p:spPr/>
        <p:txBody>
          <a:bodyPr/>
          <a:lstStyle/>
          <a:p>
            <a:pPr lvl="0"/>
            <a:fld id="{2AC27A5A-7290-4DE1-BA94-4BE8A8E57DCF}" type="slidenum">
              <a:rPr lang="en-US" noProof="0" smtClean="0"/>
              <a:pPr lvl="0"/>
              <a:t>64</a:t>
            </a:fld>
            <a:endParaRPr lang="en-US" noProof="0" dirty="0"/>
          </a:p>
        </p:txBody>
      </p:sp>
      <p:sp>
        <p:nvSpPr>
          <p:cNvPr id="2" name="Footer Placeholder 3">
            <a:extLst>
              <a:ext uri="{FF2B5EF4-FFF2-40B4-BE49-F238E27FC236}">
                <a16:creationId xmlns:a16="http://schemas.microsoft.com/office/drawing/2014/main" id="{3B4522BF-EC1F-2E7B-C589-E4F9CC331C53}"/>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41421760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6AB6DA13-AA91-C992-0F3F-A360D31F115C}"/>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7BB08122-5812-35D4-D9FF-6618B164C68F}"/>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C98F6FA0-7EBE-439B-8146-5BDE77C724CB}"/>
              </a:ext>
            </a:extLst>
          </p:cNvPr>
          <p:cNvSpPr>
            <a:spLocks noGrp="1"/>
          </p:cNvSpPr>
          <p:nvPr>
            <p:ph type="sldNum" sz="quarter" idx="12"/>
          </p:nvPr>
        </p:nvSpPr>
        <p:spPr/>
        <p:txBody>
          <a:bodyPr/>
          <a:lstStyle/>
          <a:p>
            <a:pPr lvl="0"/>
            <a:fld id="{2AC27A5A-7290-4DE1-BA94-4BE8A8E57DCF}" type="slidenum">
              <a:rPr lang="en-US" noProof="0" smtClean="0"/>
              <a:pPr lvl="0"/>
              <a:t>65</a:t>
            </a:fld>
            <a:endParaRPr lang="en-US" noProof="0" dirty="0"/>
          </a:p>
        </p:txBody>
      </p:sp>
      <p:sp>
        <p:nvSpPr>
          <p:cNvPr id="2" name="Footer Placeholder 3">
            <a:extLst>
              <a:ext uri="{FF2B5EF4-FFF2-40B4-BE49-F238E27FC236}">
                <a16:creationId xmlns:a16="http://schemas.microsoft.com/office/drawing/2014/main" id="{41B2CC3A-CA82-9474-A2C4-0F32CDF72C0F}"/>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14589924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730A8869-68E0-42CE-1CE6-6A0D816985DC}"/>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FAE16DD8-3A94-4715-9E1F-2BD34CE1F9D3}"/>
              </a:ext>
            </a:extLst>
          </p:cNvPr>
          <p:cNvSpPr>
            <a:spLocks noGrp="1"/>
          </p:cNvSpPr>
          <p:nvPr>
            <p:ph type="sldNum" sz="quarter" idx="12"/>
          </p:nvPr>
        </p:nvSpPr>
        <p:spPr/>
        <p:txBody>
          <a:bodyPr/>
          <a:lstStyle/>
          <a:p>
            <a:pPr lvl="0"/>
            <a:fld id="{2AC27A5A-7290-4DE1-BA94-4BE8A8E57DCF}" type="slidenum">
              <a:rPr lang="en-US" noProof="0" smtClean="0"/>
              <a:pPr lvl="0"/>
              <a:t>66</a:t>
            </a:fld>
            <a:endParaRPr lang="en-US" noProof="0" dirty="0"/>
          </a:p>
        </p:txBody>
      </p:sp>
      <p:sp>
        <p:nvSpPr>
          <p:cNvPr id="2" name="Footer Placeholder 3">
            <a:extLst>
              <a:ext uri="{FF2B5EF4-FFF2-40B4-BE49-F238E27FC236}">
                <a16:creationId xmlns:a16="http://schemas.microsoft.com/office/drawing/2014/main" id="{F780A5BD-5254-B241-5D2D-0F12D662436A}"/>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11947228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DDBA1761-4E4E-9419-0552-2F725C44A5E0}"/>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7B578F86-76B2-E264-573D-C35EAB6511CA}"/>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46D1249E-2F41-49EA-97A0-740A0605C600}"/>
              </a:ext>
            </a:extLst>
          </p:cNvPr>
          <p:cNvSpPr>
            <a:spLocks noGrp="1"/>
          </p:cNvSpPr>
          <p:nvPr>
            <p:ph type="sldNum" sz="quarter" idx="12"/>
          </p:nvPr>
        </p:nvSpPr>
        <p:spPr/>
        <p:txBody>
          <a:bodyPr/>
          <a:lstStyle/>
          <a:p>
            <a:pPr lvl="0"/>
            <a:fld id="{2AC27A5A-7290-4DE1-BA94-4BE8A8E57DCF}" type="slidenum">
              <a:rPr lang="en-US" noProof="0" smtClean="0"/>
              <a:pPr lvl="0"/>
              <a:t>67</a:t>
            </a:fld>
            <a:endParaRPr lang="en-US" noProof="0" dirty="0"/>
          </a:p>
        </p:txBody>
      </p:sp>
      <p:sp>
        <p:nvSpPr>
          <p:cNvPr id="2" name="Footer Placeholder 3">
            <a:extLst>
              <a:ext uri="{FF2B5EF4-FFF2-40B4-BE49-F238E27FC236}">
                <a16:creationId xmlns:a16="http://schemas.microsoft.com/office/drawing/2014/main" id="{1EF785E8-FE07-4AE9-76D2-69C8B8FAC0D0}"/>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6844174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C3D430AB-7322-47FA-1F92-AB10AA1C11A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2BA8C8F6-104E-4194-9670-42A690D15BC4}"/>
              </a:ext>
            </a:extLst>
          </p:cNvPr>
          <p:cNvSpPr>
            <a:spLocks noGrp="1"/>
          </p:cNvSpPr>
          <p:nvPr>
            <p:ph type="sldNum" sz="quarter" idx="12"/>
          </p:nvPr>
        </p:nvSpPr>
        <p:spPr/>
        <p:txBody>
          <a:bodyPr/>
          <a:lstStyle/>
          <a:p>
            <a:pPr lvl="0"/>
            <a:fld id="{2AC27A5A-7290-4DE1-BA94-4BE8A8E57DCF}" type="slidenum">
              <a:rPr lang="en-US" noProof="0" smtClean="0"/>
              <a:pPr lvl="0"/>
              <a:t>68</a:t>
            </a:fld>
            <a:endParaRPr lang="en-US" noProof="0" dirty="0"/>
          </a:p>
        </p:txBody>
      </p:sp>
      <p:sp>
        <p:nvSpPr>
          <p:cNvPr id="2" name="Footer Placeholder 3">
            <a:extLst>
              <a:ext uri="{FF2B5EF4-FFF2-40B4-BE49-F238E27FC236}">
                <a16:creationId xmlns:a16="http://schemas.microsoft.com/office/drawing/2014/main" id="{50B27D9F-69D4-428F-EBCA-6E9A51F72A70}"/>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41284395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2EF9B075-8869-CE36-22ED-ABE9CB1E32DD}"/>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01FAD58E-B170-4C7D-BE93-516308006DC5}"/>
              </a:ext>
            </a:extLst>
          </p:cNvPr>
          <p:cNvSpPr>
            <a:spLocks noGrp="1"/>
          </p:cNvSpPr>
          <p:nvPr>
            <p:ph type="sldNum" sz="quarter" idx="12"/>
          </p:nvPr>
        </p:nvSpPr>
        <p:spPr/>
        <p:txBody>
          <a:bodyPr/>
          <a:lstStyle/>
          <a:p>
            <a:pPr lvl="0"/>
            <a:fld id="{2AC27A5A-7290-4DE1-BA94-4BE8A8E57DCF}" type="slidenum">
              <a:rPr lang="en-US" noProof="0" smtClean="0"/>
              <a:pPr lvl="0"/>
              <a:t>69</a:t>
            </a:fld>
            <a:endParaRPr lang="en-US" noProof="0" dirty="0"/>
          </a:p>
        </p:txBody>
      </p:sp>
      <p:sp>
        <p:nvSpPr>
          <p:cNvPr id="2" name="Footer Placeholder 3">
            <a:extLst>
              <a:ext uri="{FF2B5EF4-FFF2-40B4-BE49-F238E27FC236}">
                <a16:creationId xmlns:a16="http://schemas.microsoft.com/office/drawing/2014/main" id="{BD2040B8-1A16-A886-130D-03BF4AAC9D79}"/>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1176140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50D1D-99F9-5B56-9CE4-A026E064043F}"/>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F159765F-3218-276E-4DC5-0BD6F0296563}"/>
              </a:ext>
            </a:extLst>
          </p:cNvPr>
          <p:cNvSpPr>
            <a:spLocks noGrp="1"/>
          </p:cNvSpPr>
          <p:nvPr>
            <p:ph idx="1"/>
          </p:nvPr>
        </p:nvSpPr>
        <p:spPr/>
        <p:txBody>
          <a:bodyPr>
            <a:normAutofit fontScale="92500" lnSpcReduction="10000"/>
          </a:bodyPr>
          <a:lstStyle/>
          <a:p>
            <a:r>
              <a:rPr lang="en-US" sz="2400" i="1" dirty="0"/>
              <a:t>Speech recognition</a:t>
            </a:r>
            <a:r>
              <a:rPr lang="en-US" sz="2400" dirty="0"/>
              <a:t> </a:t>
            </a:r>
            <a:r>
              <a:rPr lang="en-US" sz="2400" dirty="0">
                <a:sym typeface="Wingdings" panose="05000000000000000000" pitchFamily="2" charset="2"/>
              </a:rPr>
              <a:t> the intelligent system recognizes what a human said</a:t>
            </a:r>
            <a:endParaRPr lang="en-US" sz="2400" dirty="0"/>
          </a:p>
          <a:p>
            <a:r>
              <a:rPr lang="en-US" sz="2400" i="1" dirty="0"/>
              <a:t>Image captioning</a:t>
            </a:r>
            <a:r>
              <a:rPr lang="en-US" sz="2400" dirty="0"/>
              <a:t> </a:t>
            </a:r>
            <a:r>
              <a:rPr lang="en-US" sz="2400" dirty="0">
                <a:sym typeface="Wingdings" panose="05000000000000000000" pitchFamily="2" charset="2"/>
              </a:rPr>
              <a:t> the system provides a textual description of a picture</a:t>
            </a:r>
            <a:endParaRPr lang="en-US" sz="2400" dirty="0"/>
          </a:p>
          <a:p>
            <a:r>
              <a:rPr lang="en-US" sz="2400" i="1" dirty="0"/>
              <a:t>Action recognition</a:t>
            </a:r>
            <a:r>
              <a:rPr lang="en-US" sz="2400" dirty="0"/>
              <a:t> </a:t>
            </a:r>
            <a:r>
              <a:rPr lang="en-US" sz="2400" dirty="0">
                <a:sym typeface="Wingdings" panose="05000000000000000000" pitchFamily="2" charset="2"/>
              </a:rPr>
              <a:t> automatically recognize the actions performed by humans in videos</a:t>
            </a:r>
            <a:endParaRPr lang="en-US" sz="2400" dirty="0"/>
          </a:p>
          <a:p>
            <a:r>
              <a:rPr lang="en-US" sz="2400" i="1" dirty="0"/>
              <a:t>Anomaly detection</a:t>
            </a:r>
            <a:r>
              <a:rPr lang="en-US" sz="2400" dirty="0"/>
              <a:t> </a:t>
            </a:r>
            <a:r>
              <a:rPr lang="en-US" sz="2400" dirty="0">
                <a:sym typeface="Wingdings" panose="05000000000000000000" pitchFamily="2" charset="2"/>
              </a:rPr>
              <a:t> finding something that is unusual, e.g. an object that should </a:t>
            </a:r>
            <a:r>
              <a:rPr lang="en-US" sz="2400" u="sng" dirty="0">
                <a:sym typeface="Wingdings" panose="05000000000000000000" pitchFamily="2" charset="2"/>
              </a:rPr>
              <a:t>not</a:t>
            </a:r>
            <a:r>
              <a:rPr lang="en-US" sz="2400" dirty="0">
                <a:sym typeface="Wingdings" panose="05000000000000000000" pitchFamily="2" charset="2"/>
              </a:rPr>
              <a:t> be present in a given scene</a:t>
            </a:r>
          </a:p>
          <a:p>
            <a:r>
              <a:rPr lang="en-US" sz="2400" i="1" dirty="0">
                <a:sym typeface="Wingdings" panose="05000000000000000000" pitchFamily="2" charset="2"/>
              </a:rPr>
              <a:t>Time series prediction</a:t>
            </a:r>
            <a:r>
              <a:rPr lang="en-US" sz="2400" dirty="0">
                <a:sym typeface="Wingdings" panose="05000000000000000000" pitchFamily="2" charset="2"/>
              </a:rPr>
              <a:t>  prediction of the temporal evolution of a signal/signals in the future (e.g. predict short term stock exchange performance)</a:t>
            </a:r>
          </a:p>
          <a:p>
            <a:r>
              <a:rPr lang="en-US" sz="2400" i="1" dirty="0">
                <a:sym typeface="Wingdings" panose="05000000000000000000" pitchFamily="2" charset="2"/>
              </a:rPr>
              <a:t>Image recognition </a:t>
            </a:r>
            <a:r>
              <a:rPr lang="en-US" sz="2400" dirty="0">
                <a:sym typeface="Wingdings" panose="05000000000000000000" pitchFamily="2" charset="2"/>
              </a:rPr>
              <a:t> the system is able to automatically recognize the content of a digital image</a:t>
            </a:r>
          </a:p>
          <a:p>
            <a:r>
              <a:rPr lang="en-US" sz="2400" dirty="0">
                <a:sym typeface="Wingdings" panose="05000000000000000000" pitchFamily="2" charset="2"/>
              </a:rPr>
              <a:t>.. and many </a:t>
            </a:r>
            <a:r>
              <a:rPr lang="en-US" sz="2400" dirty="0" err="1">
                <a:sym typeface="Wingdings" panose="05000000000000000000" pitchFamily="2" charset="2"/>
              </a:rPr>
              <a:t>many</a:t>
            </a:r>
            <a:r>
              <a:rPr lang="en-US" sz="2400" dirty="0">
                <a:sym typeface="Wingdings" panose="05000000000000000000" pitchFamily="2" charset="2"/>
              </a:rPr>
              <a:t> others .</a:t>
            </a:r>
            <a:endParaRPr lang="en-US" sz="2400" dirty="0"/>
          </a:p>
          <a:p>
            <a:endParaRPr lang="en-US" dirty="0"/>
          </a:p>
        </p:txBody>
      </p:sp>
      <p:sp>
        <p:nvSpPr>
          <p:cNvPr id="4" name="Footer Placeholder 3">
            <a:extLst>
              <a:ext uri="{FF2B5EF4-FFF2-40B4-BE49-F238E27FC236}">
                <a16:creationId xmlns:a16="http://schemas.microsoft.com/office/drawing/2014/main" id="{48EAFE11-58BE-ACFF-3059-2E6A6AABE74F}"/>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A6C60A63-742A-B77D-FF4D-730A140488B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382118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EB3E100D-B108-BDB7-E00C-926DD095F3F4}"/>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E2C02F25-3786-4DB4-ABA8-4508E7D4972F}"/>
              </a:ext>
            </a:extLst>
          </p:cNvPr>
          <p:cNvSpPr>
            <a:spLocks noGrp="1"/>
          </p:cNvSpPr>
          <p:nvPr>
            <p:ph type="sldNum" sz="quarter" idx="12"/>
          </p:nvPr>
        </p:nvSpPr>
        <p:spPr/>
        <p:txBody>
          <a:bodyPr/>
          <a:lstStyle/>
          <a:p>
            <a:pPr lvl="0"/>
            <a:fld id="{2AC27A5A-7290-4DE1-BA94-4BE8A8E57DCF}" type="slidenum">
              <a:rPr lang="en-US" noProof="0" smtClean="0"/>
              <a:pPr lvl="0"/>
              <a:t>70</a:t>
            </a:fld>
            <a:endParaRPr lang="en-US" noProof="0" dirty="0"/>
          </a:p>
        </p:txBody>
      </p:sp>
      <p:sp>
        <p:nvSpPr>
          <p:cNvPr id="2" name="Footer Placeholder 3">
            <a:extLst>
              <a:ext uri="{FF2B5EF4-FFF2-40B4-BE49-F238E27FC236}">
                <a16:creationId xmlns:a16="http://schemas.microsoft.com/office/drawing/2014/main" id="{721786AE-C6F7-3EA0-977C-0C7D2CE98E64}"/>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38846003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2460CF77-4A45-7620-74F3-16DED86BD9A0}"/>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F0DD64EB-1F8E-4FF3-85D2-95578D177D6D}"/>
              </a:ext>
            </a:extLst>
          </p:cNvPr>
          <p:cNvSpPr>
            <a:spLocks noGrp="1"/>
          </p:cNvSpPr>
          <p:nvPr>
            <p:ph type="sldNum" sz="quarter" idx="12"/>
          </p:nvPr>
        </p:nvSpPr>
        <p:spPr/>
        <p:txBody>
          <a:bodyPr/>
          <a:lstStyle/>
          <a:p>
            <a:pPr lvl="0"/>
            <a:fld id="{2AC27A5A-7290-4DE1-BA94-4BE8A8E57DCF}" type="slidenum">
              <a:rPr lang="en-US" noProof="0" smtClean="0"/>
              <a:pPr lvl="0"/>
              <a:t>71</a:t>
            </a:fld>
            <a:endParaRPr lang="en-US" noProof="0" dirty="0"/>
          </a:p>
        </p:txBody>
      </p:sp>
      <p:sp>
        <p:nvSpPr>
          <p:cNvPr id="2" name="Footer Placeholder 3">
            <a:extLst>
              <a:ext uri="{FF2B5EF4-FFF2-40B4-BE49-F238E27FC236}">
                <a16:creationId xmlns:a16="http://schemas.microsoft.com/office/drawing/2014/main" id="{38427EC1-FAC3-353C-1BD1-C1C5EDEDDA5B}"/>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179873430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4FC00B31-16A1-599C-3DCD-B4DCD904E529}"/>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8D396602-E9A5-46B8-9AE3-F5B5ED91CD51}"/>
              </a:ext>
            </a:extLst>
          </p:cNvPr>
          <p:cNvSpPr>
            <a:spLocks noGrp="1"/>
          </p:cNvSpPr>
          <p:nvPr>
            <p:ph type="sldNum" sz="quarter" idx="12"/>
          </p:nvPr>
        </p:nvSpPr>
        <p:spPr/>
        <p:txBody>
          <a:bodyPr/>
          <a:lstStyle/>
          <a:p>
            <a:pPr lvl="0"/>
            <a:fld id="{2AC27A5A-7290-4DE1-BA94-4BE8A8E57DCF}" type="slidenum">
              <a:rPr lang="en-US" noProof="0" smtClean="0"/>
              <a:pPr lvl="0"/>
              <a:t>72</a:t>
            </a:fld>
            <a:endParaRPr lang="en-US" noProof="0" dirty="0"/>
          </a:p>
        </p:txBody>
      </p:sp>
      <p:sp>
        <p:nvSpPr>
          <p:cNvPr id="2" name="Footer Placeholder 3">
            <a:extLst>
              <a:ext uri="{FF2B5EF4-FFF2-40B4-BE49-F238E27FC236}">
                <a16:creationId xmlns:a16="http://schemas.microsoft.com/office/drawing/2014/main" id="{02B4E0C0-5B32-26FD-68E8-E5B802FFAF50}"/>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29563179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F2F48612-25DF-041C-EEC7-4F42847C5BF1}"/>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DDA92002-03A2-4F38-8694-CB487D1F2427}"/>
              </a:ext>
            </a:extLst>
          </p:cNvPr>
          <p:cNvSpPr>
            <a:spLocks noGrp="1"/>
          </p:cNvSpPr>
          <p:nvPr>
            <p:ph type="sldNum" sz="quarter" idx="12"/>
          </p:nvPr>
        </p:nvSpPr>
        <p:spPr/>
        <p:txBody>
          <a:bodyPr/>
          <a:lstStyle/>
          <a:p>
            <a:pPr lvl="0"/>
            <a:fld id="{2AC27A5A-7290-4DE1-BA94-4BE8A8E57DCF}" type="slidenum">
              <a:rPr lang="en-US" noProof="0" smtClean="0"/>
              <a:pPr lvl="0"/>
              <a:t>73</a:t>
            </a:fld>
            <a:endParaRPr lang="en-US" noProof="0" dirty="0"/>
          </a:p>
        </p:txBody>
      </p:sp>
      <p:sp>
        <p:nvSpPr>
          <p:cNvPr id="2" name="Footer Placeholder 3">
            <a:extLst>
              <a:ext uri="{FF2B5EF4-FFF2-40B4-BE49-F238E27FC236}">
                <a16:creationId xmlns:a16="http://schemas.microsoft.com/office/drawing/2014/main" id="{C0A1809F-BD62-2DF1-5B21-9A5F3314F946}"/>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9206971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D2D44796-5244-80F2-90FC-5E25623F441B}"/>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78A57AF1-1E87-4706-8230-E90CF16730FB}"/>
              </a:ext>
            </a:extLst>
          </p:cNvPr>
          <p:cNvSpPr>
            <a:spLocks noGrp="1"/>
          </p:cNvSpPr>
          <p:nvPr>
            <p:ph type="sldNum" sz="quarter" idx="12"/>
          </p:nvPr>
        </p:nvSpPr>
        <p:spPr/>
        <p:txBody>
          <a:bodyPr/>
          <a:lstStyle/>
          <a:p>
            <a:pPr lvl="0"/>
            <a:fld id="{2AC27A5A-7290-4DE1-BA94-4BE8A8E57DCF}" type="slidenum">
              <a:rPr lang="en-US" noProof="0" smtClean="0"/>
              <a:pPr lvl="0"/>
              <a:t>74</a:t>
            </a:fld>
            <a:endParaRPr lang="en-US" noProof="0" dirty="0"/>
          </a:p>
        </p:txBody>
      </p:sp>
      <p:sp>
        <p:nvSpPr>
          <p:cNvPr id="2" name="Footer Placeholder 3">
            <a:extLst>
              <a:ext uri="{FF2B5EF4-FFF2-40B4-BE49-F238E27FC236}">
                <a16:creationId xmlns:a16="http://schemas.microsoft.com/office/drawing/2014/main" id="{D4CB1258-A1A1-367B-BC85-D1F51EBDCD54}"/>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21593146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E54369C0-F415-027F-CD1D-BC66A182BB2D}"/>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5141F342-B7A1-4179-8F0C-372A56395FA6}"/>
              </a:ext>
            </a:extLst>
          </p:cNvPr>
          <p:cNvSpPr>
            <a:spLocks noGrp="1"/>
          </p:cNvSpPr>
          <p:nvPr>
            <p:ph type="sldNum" sz="quarter" idx="12"/>
          </p:nvPr>
        </p:nvSpPr>
        <p:spPr/>
        <p:txBody>
          <a:bodyPr/>
          <a:lstStyle/>
          <a:p>
            <a:pPr lvl="0"/>
            <a:fld id="{2AC27A5A-7290-4DE1-BA94-4BE8A8E57DCF}" type="slidenum">
              <a:rPr lang="en-US" noProof="0" smtClean="0"/>
              <a:pPr lvl="0"/>
              <a:t>75</a:t>
            </a:fld>
            <a:endParaRPr lang="en-US" noProof="0" dirty="0"/>
          </a:p>
        </p:txBody>
      </p:sp>
      <p:sp>
        <p:nvSpPr>
          <p:cNvPr id="2" name="Footer Placeholder 3">
            <a:extLst>
              <a:ext uri="{FF2B5EF4-FFF2-40B4-BE49-F238E27FC236}">
                <a16:creationId xmlns:a16="http://schemas.microsoft.com/office/drawing/2014/main" id="{DA6D6BA2-37C5-E369-95C6-C1888878D071}"/>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Tree>
    <p:extLst>
      <p:ext uri="{BB962C8B-B14F-4D97-AF65-F5344CB8AC3E}">
        <p14:creationId xmlns:p14="http://schemas.microsoft.com/office/powerpoint/2010/main" val="3962866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itle 11">
            <a:extLst>
              <a:ext uri="{FF2B5EF4-FFF2-40B4-BE49-F238E27FC236}">
                <a16:creationId xmlns:a16="http://schemas.microsoft.com/office/drawing/2014/main" id="{54038775-1D3D-520C-E544-F39937DBCD12}"/>
              </a:ext>
            </a:extLst>
          </p:cNvPr>
          <p:cNvSpPr>
            <a:spLocks noGrp="1"/>
          </p:cNvSpPr>
          <p:nvPr>
            <p:ph type="title"/>
          </p:nvPr>
        </p:nvSpPr>
        <p:spPr/>
        <p:txBody>
          <a:bodyPr/>
          <a:lstStyle/>
          <a:p>
            <a:endParaRPr lang="en-US"/>
          </a:p>
        </p:txBody>
      </p:sp>
      <p:sp>
        <p:nvSpPr>
          <p:cNvPr id="5" name="Slide Number Placeholder 4">
            <a:extLst>
              <a:ext uri="{FF2B5EF4-FFF2-40B4-BE49-F238E27FC236}">
                <a16:creationId xmlns:a16="http://schemas.microsoft.com/office/drawing/2014/main" id="{10E95DD8-B3B3-473C-9697-DA916B6B2952}"/>
              </a:ext>
            </a:extLst>
          </p:cNvPr>
          <p:cNvSpPr>
            <a:spLocks noGrp="1"/>
          </p:cNvSpPr>
          <p:nvPr>
            <p:ph type="sldNum" sz="quarter" idx="12"/>
          </p:nvPr>
        </p:nvSpPr>
        <p:spPr/>
        <p:txBody>
          <a:bodyPr/>
          <a:lstStyle/>
          <a:p>
            <a:pPr lvl="0"/>
            <a:fld id="{2AC27A5A-7290-4DE1-BA94-4BE8A8E57DCF}" type="slidenum">
              <a:rPr lang="en-US" noProof="0" smtClean="0"/>
              <a:pPr lvl="0"/>
              <a:t>76</a:t>
            </a:fld>
            <a:endParaRPr lang="en-US" noProof="0" dirty="0"/>
          </a:p>
        </p:txBody>
      </p:sp>
    </p:spTree>
    <p:extLst>
      <p:ext uri="{BB962C8B-B14F-4D97-AF65-F5344CB8AC3E}">
        <p14:creationId xmlns:p14="http://schemas.microsoft.com/office/powerpoint/2010/main" val="28006652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8B83C952-94F4-8C26-9C4C-8C7F434E05F1}"/>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95D0A262-BE72-4485-B8ED-3BB13997B8F7}"/>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endParaRPr lang="en-US" dirty="0"/>
          </a:p>
        </p:txBody>
      </p:sp>
      <p:sp>
        <p:nvSpPr>
          <p:cNvPr id="5" name="Slide Number Placeholder 4">
            <a:extLst>
              <a:ext uri="{FF2B5EF4-FFF2-40B4-BE49-F238E27FC236}">
                <a16:creationId xmlns:a16="http://schemas.microsoft.com/office/drawing/2014/main" id="{6AC876BC-92BA-46A0-85CB-5909A5BEC6F7}"/>
              </a:ext>
            </a:extLst>
          </p:cNvPr>
          <p:cNvSpPr>
            <a:spLocks noGrp="1"/>
          </p:cNvSpPr>
          <p:nvPr>
            <p:ph type="sldNum" sz="quarter" idx="12"/>
          </p:nvPr>
        </p:nvSpPr>
        <p:spPr/>
        <p:txBody>
          <a:bodyPr/>
          <a:lstStyle/>
          <a:p>
            <a:pPr lvl="0"/>
            <a:fld id="{2AC27A5A-7290-4DE1-BA94-4BE8A8E57DCF}" type="slidenum">
              <a:rPr lang="en-US" noProof="0" smtClean="0"/>
              <a:pPr lvl="0"/>
              <a:t>77</a:t>
            </a:fld>
            <a:endParaRPr lang="en-US" noProof="0" dirty="0"/>
          </a:p>
        </p:txBody>
      </p:sp>
    </p:spTree>
    <p:extLst>
      <p:ext uri="{BB962C8B-B14F-4D97-AF65-F5344CB8AC3E}">
        <p14:creationId xmlns:p14="http://schemas.microsoft.com/office/powerpoint/2010/main" val="25400527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0A2CAD2A-0D21-7D70-169A-787B8F131253}"/>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F436BF03-9CC3-4B21-8D7B-BE0C866A27F3}"/>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endParaRPr lang="en-US" dirty="0"/>
          </a:p>
        </p:txBody>
      </p:sp>
      <p:sp>
        <p:nvSpPr>
          <p:cNvPr id="5" name="Slide Number Placeholder 4">
            <a:extLst>
              <a:ext uri="{FF2B5EF4-FFF2-40B4-BE49-F238E27FC236}">
                <a16:creationId xmlns:a16="http://schemas.microsoft.com/office/drawing/2014/main" id="{06DA2119-5449-429F-A8C0-52A518585691}"/>
              </a:ext>
            </a:extLst>
          </p:cNvPr>
          <p:cNvSpPr>
            <a:spLocks noGrp="1"/>
          </p:cNvSpPr>
          <p:nvPr>
            <p:ph type="sldNum" sz="quarter" idx="12"/>
          </p:nvPr>
        </p:nvSpPr>
        <p:spPr/>
        <p:txBody>
          <a:bodyPr/>
          <a:lstStyle/>
          <a:p>
            <a:pPr lvl="0"/>
            <a:fld id="{2AC27A5A-7290-4DE1-BA94-4BE8A8E57DCF}" type="slidenum">
              <a:rPr lang="en-US" noProof="0" smtClean="0"/>
              <a:pPr lvl="0"/>
              <a:t>78</a:t>
            </a:fld>
            <a:endParaRPr lang="en-US" noProof="0" dirty="0"/>
          </a:p>
        </p:txBody>
      </p:sp>
    </p:spTree>
    <p:extLst>
      <p:ext uri="{BB962C8B-B14F-4D97-AF65-F5344CB8AC3E}">
        <p14:creationId xmlns:p14="http://schemas.microsoft.com/office/powerpoint/2010/main" val="21475368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Title 9">
            <a:extLst>
              <a:ext uri="{FF2B5EF4-FFF2-40B4-BE49-F238E27FC236}">
                <a16:creationId xmlns:a16="http://schemas.microsoft.com/office/drawing/2014/main" id="{7FA838E1-523B-4652-9A91-B32C12DF3AEC}"/>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A0C00E22-7449-4474-BB24-795A0EAC06D4}"/>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endParaRPr lang="en-US" dirty="0"/>
          </a:p>
        </p:txBody>
      </p:sp>
      <p:sp>
        <p:nvSpPr>
          <p:cNvPr id="5" name="Slide Number Placeholder 4">
            <a:extLst>
              <a:ext uri="{FF2B5EF4-FFF2-40B4-BE49-F238E27FC236}">
                <a16:creationId xmlns:a16="http://schemas.microsoft.com/office/drawing/2014/main" id="{C8E2D5EE-3A8E-45AC-AC51-E6B31A26F325}"/>
              </a:ext>
            </a:extLst>
          </p:cNvPr>
          <p:cNvSpPr>
            <a:spLocks noGrp="1"/>
          </p:cNvSpPr>
          <p:nvPr>
            <p:ph type="sldNum" sz="quarter" idx="12"/>
          </p:nvPr>
        </p:nvSpPr>
        <p:spPr/>
        <p:txBody>
          <a:bodyPr/>
          <a:lstStyle/>
          <a:p>
            <a:pPr lvl="0"/>
            <a:fld id="{2AC27A5A-7290-4DE1-BA94-4BE8A8E57DCF}" type="slidenum">
              <a:rPr lang="en-US" noProof="0" smtClean="0"/>
              <a:pPr lvl="0"/>
              <a:t>79</a:t>
            </a:fld>
            <a:endParaRPr lang="en-US" noProof="0" dirty="0"/>
          </a:p>
        </p:txBody>
      </p:sp>
    </p:spTree>
    <p:extLst>
      <p:ext uri="{BB962C8B-B14F-4D97-AF65-F5344CB8AC3E}">
        <p14:creationId xmlns:p14="http://schemas.microsoft.com/office/powerpoint/2010/main" val="329178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140EF-4938-881B-6329-3104D1600C8B}"/>
              </a:ext>
            </a:extLst>
          </p:cNvPr>
          <p:cNvSpPr>
            <a:spLocks noGrp="1"/>
          </p:cNvSpPr>
          <p:nvPr>
            <p:ph type="title"/>
          </p:nvPr>
        </p:nvSpPr>
        <p:spPr/>
        <p:txBody>
          <a:bodyPr>
            <a:normAutofit/>
          </a:bodyPr>
          <a:lstStyle/>
          <a:p>
            <a:r>
              <a:rPr lang="en-US" sz="4800" dirty="0"/>
              <a:t>Image Recognition Tasks</a:t>
            </a:r>
          </a:p>
        </p:txBody>
      </p:sp>
      <p:sp>
        <p:nvSpPr>
          <p:cNvPr id="4" name="Footer Placeholder 3">
            <a:extLst>
              <a:ext uri="{FF2B5EF4-FFF2-40B4-BE49-F238E27FC236}">
                <a16:creationId xmlns:a16="http://schemas.microsoft.com/office/drawing/2014/main" id="{785443D2-344E-3008-F984-D7D4F1A0179B}"/>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AFC70920-CB09-8956-1CDD-3791CB62457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pic>
        <p:nvPicPr>
          <p:cNvPr id="7" name="Picture 6" descr="A picture containing text, mammal&#10;&#10;Description automatically generated">
            <a:extLst>
              <a:ext uri="{FF2B5EF4-FFF2-40B4-BE49-F238E27FC236}">
                <a16:creationId xmlns:a16="http://schemas.microsoft.com/office/drawing/2014/main" id="{CCFED31D-5F9C-0CE8-6691-653A57BD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6448" y="1276616"/>
            <a:ext cx="6779101" cy="5157377"/>
          </a:xfrm>
          <a:prstGeom prst="rect">
            <a:avLst/>
          </a:prstGeom>
        </p:spPr>
      </p:pic>
      <p:sp>
        <p:nvSpPr>
          <p:cNvPr id="9" name="TextBox 8">
            <a:extLst>
              <a:ext uri="{FF2B5EF4-FFF2-40B4-BE49-F238E27FC236}">
                <a16:creationId xmlns:a16="http://schemas.microsoft.com/office/drawing/2014/main" id="{8C0B924E-32F1-1AE1-5294-96A9859517E1}"/>
              </a:ext>
            </a:extLst>
          </p:cNvPr>
          <p:cNvSpPr txBox="1"/>
          <p:nvPr/>
        </p:nvSpPr>
        <p:spPr>
          <a:xfrm>
            <a:off x="8201420" y="6372113"/>
            <a:ext cx="3990580" cy="369332"/>
          </a:xfrm>
          <a:prstGeom prst="rect">
            <a:avLst/>
          </a:prstGeom>
          <a:noFill/>
        </p:spPr>
        <p:txBody>
          <a:bodyPr wrap="none" rtlCol="0">
            <a:spAutoFit/>
          </a:bodyPr>
          <a:lstStyle/>
          <a:p>
            <a:r>
              <a:rPr lang="fr-FR" dirty="0"/>
              <a:t>Source: https://arxiv.org/abs/1908.03673</a:t>
            </a:r>
            <a:endParaRPr lang="en-US" dirty="0"/>
          </a:p>
        </p:txBody>
      </p:sp>
    </p:spTree>
    <p:extLst>
      <p:ext uri="{BB962C8B-B14F-4D97-AF65-F5344CB8AC3E}">
        <p14:creationId xmlns:p14="http://schemas.microsoft.com/office/powerpoint/2010/main" val="40894852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3">
            <a:extLst>
              <a:ext uri="{FF2B5EF4-FFF2-40B4-BE49-F238E27FC236}">
                <a16:creationId xmlns:a16="http://schemas.microsoft.com/office/drawing/2014/main" id="{EB6D06AE-F13A-41C1-87D9-9BA0D46988AB}"/>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endParaRPr lang="en-US" dirty="0"/>
          </a:p>
        </p:txBody>
      </p:sp>
      <p:sp>
        <p:nvSpPr>
          <p:cNvPr id="5" name="Slide Number Placeholder 4">
            <a:extLst>
              <a:ext uri="{FF2B5EF4-FFF2-40B4-BE49-F238E27FC236}">
                <a16:creationId xmlns:a16="http://schemas.microsoft.com/office/drawing/2014/main" id="{638E5849-1830-4229-8D08-5BCF3BE0370F}"/>
              </a:ext>
            </a:extLst>
          </p:cNvPr>
          <p:cNvSpPr>
            <a:spLocks noGrp="1"/>
          </p:cNvSpPr>
          <p:nvPr>
            <p:ph type="sldNum" sz="quarter" idx="12"/>
          </p:nvPr>
        </p:nvSpPr>
        <p:spPr/>
        <p:txBody>
          <a:bodyPr/>
          <a:lstStyle/>
          <a:p>
            <a:pPr lvl="0"/>
            <a:fld id="{2AC27A5A-7290-4DE1-BA94-4BE8A8E57DCF}" type="slidenum">
              <a:rPr lang="en-US" noProof="0" smtClean="0"/>
              <a:pPr lvl="0"/>
              <a:t>80</a:t>
            </a:fld>
            <a:endParaRPr lang="en-US" noProof="0" dirty="0"/>
          </a:p>
        </p:txBody>
      </p:sp>
    </p:spTree>
    <p:extLst>
      <p:ext uri="{BB962C8B-B14F-4D97-AF65-F5344CB8AC3E}">
        <p14:creationId xmlns:p14="http://schemas.microsoft.com/office/powerpoint/2010/main" val="40646160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CA487170-71C8-4586-BD50-0D750DB62681}"/>
              </a:ext>
            </a:extLst>
          </p:cNvPr>
          <p:cNvSpPr>
            <a:spLocks noGrp="1"/>
          </p:cNvSpPr>
          <p:nvPr>
            <p:ph type="sldNum" sz="quarter" idx="12"/>
          </p:nvPr>
        </p:nvSpPr>
        <p:spPr/>
        <p:txBody>
          <a:bodyPr/>
          <a:lstStyle/>
          <a:p>
            <a:pPr lvl="0"/>
            <a:fld id="{2AC27A5A-7290-4DE1-BA94-4BE8A8E57DCF}" type="slidenum">
              <a:rPr lang="en-US" noProof="0" smtClean="0"/>
              <a:pPr lvl="0"/>
              <a:t>81</a:t>
            </a:fld>
            <a:endParaRPr lang="en-US" noProof="0" dirty="0"/>
          </a:p>
        </p:txBody>
      </p:sp>
      <p:sp>
        <p:nvSpPr>
          <p:cNvPr id="2" name="Footer Placeholder 3">
            <a:extLst>
              <a:ext uri="{FF2B5EF4-FFF2-40B4-BE49-F238E27FC236}">
                <a16:creationId xmlns:a16="http://schemas.microsoft.com/office/drawing/2014/main" id="{5ABF7686-0A4B-7D49-A39E-3F92B640FA92}"/>
              </a:ext>
            </a:extLst>
          </p:cNvPr>
          <p:cNvSpPr>
            <a:spLocks noGrp="1"/>
          </p:cNvSpPr>
          <p:nvPr>
            <p:ph type="ftr" sz="quarter" idx="11"/>
          </p:nvPr>
        </p:nvSpPr>
        <p:spPr>
          <a:xfrm>
            <a:off x="762000" y="6315075"/>
            <a:ext cx="3814763" cy="365125"/>
          </a:xfrm>
        </p:spPr>
        <p:txBody>
          <a:bodyPr/>
          <a:lstStyle/>
          <a:p>
            <a:pPr defTabSz="457200">
              <a:defRPr/>
            </a:pPr>
            <a:r>
              <a:rPr lang="en-GB" dirty="0">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10" name="Title 9">
            <a:extLst>
              <a:ext uri="{FF2B5EF4-FFF2-40B4-BE49-F238E27FC236}">
                <a16:creationId xmlns:a16="http://schemas.microsoft.com/office/drawing/2014/main" id="{C439893E-A261-43CA-0DBC-FEC74C1020AD}"/>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3909017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A7EA3A1B-C65F-4CD0-99C4-99D35B9DE52E}"/>
              </a:ext>
            </a:extLst>
          </p:cNvPr>
          <p:cNvSpPr>
            <a:spLocks noGrp="1"/>
          </p:cNvSpPr>
          <p:nvPr>
            <p:ph type="sldNum" sz="quarter" idx="12"/>
          </p:nvPr>
        </p:nvSpPr>
        <p:spPr/>
        <p:txBody>
          <a:bodyPr/>
          <a:lstStyle/>
          <a:p>
            <a:pPr lvl="0"/>
            <a:fld id="{2AC27A5A-7290-4DE1-BA94-4BE8A8E57DCF}" type="slidenum">
              <a:rPr lang="en-US" noProof="0" smtClean="0"/>
              <a:pPr lvl="0"/>
              <a:t>82</a:t>
            </a:fld>
            <a:endParaRPr lang="en-US" noProof="0" dirty="0"/>
          </a:p>
        </p:txBody>
      </p:sp>
    </p:spTree>
    <p:extLst>
      <p:ext uri="{BB962C8B-B14F-4D97-AF65-F5344CB8AC3E}">
        <p14:creationId xmlns:p14="http://schemas.microsoft.com/office/powerpoint/2010/main" val="1577694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9E65366A-6ACE-4B03-9770-9CA6D021161A}"/>
              </a:ext>
            </a:extLst>
          </p:cNvPr>
          <p:cNvSpPr>
            <a:spLocks noGrp="1"/>
          </p:cNvSpPr>
          <p:nvPr>
            <p:ph type="sldNum" sz="quarter" idx="12"/>
          </p:nvPr>
        </p:nvSpPr>
        <p:spPr/>
        <p:txBody>
          <a:bodyPr/>
          <a:lstStyle/>
          <a:p>
            <a:pPr lvl="0"/>
            <a:fld id="{2AC27A5A-7290-4DE1-BA94-4BE8A8E57DCF}" type="slidenum">
              <a:rPr lang="en-US" noProof="0" smtClean="0"/>
              <a:pPr lvl="0"/>
              <a:t>83</a:t>
            </a:fld>
            <a:endParaRPr lang="en-US" noProof="0" dirty="0"/>
          </a:p>
        </p:txBody>
      </p:sp>
    </p:spTree>
    <p:extLst>
      <p:ext uri="{BB962C8B-B14F-4D97-AF65-F5344CB8AC3E}">
        <p14:creationId xmlns:p14="http://schemas.microsoft.com/office/powerpoint/2010/main" val="23767992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9B464FB3-7C1E-4E52-8330-F80DA6A27A76}"/>
              </a:ext>
            </a:extLst>
          </p:cNvPr>
          <p:cNvSpPr>
            <a:spLocks noGrp="1"/>
          </p:cNvSpPr>
          <p:nvPr>
            <p:ph type="sldNum" sz="quarter" idx="12"/>
          </p:nvPr>
        </p:nvSpPr>
        <p:spPr/>
        <p:txBody>
          <a:bodyPr/>
          <a:lstStyle/>
          <a:p>
            <a:pPr lvl="0"/>
            <a:fld id="{2AC27A5A-7290-4DE1-BA94-4BE8A8E57DCF}" type="slidenum">
              <a:rPr lang="en-US" noProof="0" smtClean="0"/>
              <a:pPr lvl="0"/>
              <a:t>84</a:t>
            </a:fld>
            <a:endParaRPr lang="en-US" noProof="0" dirty="0"/>
          </a:p>
        </p:txBody>
      </p:sp>
    </p:spTree>
    <p:extLst>
      <p:ext uri="{BB962C8B-B14F-4D97-AF65-F5344CB8AC3E}">
        <p14:creationId xmlns:p14="http://schemas.microsoft.com/office/powerpoint/2010/main" val="8465937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5" name="Google Shape;85;p16"/>
          <p:cNvPicPr preferRelativeResize="0"/>
          <p:nvPr/>
        </p:nvPicPr>
        <p:blipFill>
          <a:blip r:embed="rId3">
            <a:alphaModFix/>
          </a:blip>
          <a:stretch>
            <a:fillRect/>
          </a:stretch>
        </p:blipFill>
        <p:spPr>
          <a:xfrm>
            <a:off x="626308" y="1910488"/>
            <a:ext cx="3587104" cy="3354732"/>
          </a:xfrm>
          <a:prstGeom prst="rect">
            <a:avLst/>
          </a:prstGeom>
          <a:noFill/>
          <a:ln>
            <a:noFill/>
          </a:ln>
        </p:spPr>
      </p:pic>
      <p:sp>
        <p:nvSpPr>
          <p:cNvPr id="2" name="Slide Number Placeholder 1">
            <a:extLst>
              <a:ext uri="{FF2B5EF4-FFF2-40B4-BE49-F238E27FC236}">
                <a16:creationId xmlns:a16="http://schemas.microsoft.com/office/drawing/2014/main" id="{6E508C52-0304-45E7-9BF0-879B46169806}"/>
              </a:ext>
            </a:extLst>
          </p:cNvPr>
          <p:cNvSpPr>
            <a:spLocks noGrp="1"/>
          </p:cNvSpPr>
          <p:nvPr>
            <p:ph type="sldNum" idx="12"/>
          </p:nvPr>
        </p:nvSpPr>
        <p:spPr/>
        <p:txBody>
          <a:bodyPr/>
          <a:lstStyle/>
          <a:p>
            <a:fld id="{00000000-1234-1234-1234-123412341234}" type="slidenum">
              <a:rPr lang="it" smtClean="0"/>
              <a:pPr/>
              <a:t>85</a:t>
            </a:fld>
            <a:endParaRPr lang="it"/>
          </a:p>
        </p:txBody>
      </p:sp>
      <p:sp>
        <p:nvSpPr>
          <p:cNvPr id="6" name="Title 1"/>
          <p:cNvSpPr txBox="1">
            <a:spLocks/>
          </p:cNvSpPr>
          <p:nvPr/>
        </p:nvSpPr>
        <p:spPr>
          <a:xfrm>
            <a:off x="838200" y="365125"/>
            <a:ext cx="10515600" cy="1325563"/>
          </a:xfrm>
          <a:prstGeom prst="rect">
            <a:avLst/>
          </a:prstGeom>
        </p:spPr>
        <p:txBody>
          <a:bodyPr spcFirstLastPara="1" vert="horz" wrap="square" lIns="91425" tIns="91425" rIns="91425" bIns="91425" rtlCol="0" anchor="t" anchorCtr="0">
            <a:noAutofit/>
          </a:bodyPr>
          <a:lstStyle>
            <a:lvl1pPr lvl="0" algn="l" defTabSz="914400" rtl="0" eaLnBrk="1" latinLnBrk="0" hangingPunct="1">
              <a:lnSpc>
                <a:spcPct val="90000"/>
              </a:lnSpc>
              <a:spcBef>
                <a:spcPts val="0"/>
              </a:spcBef>
              <a:spcAft>
                <a:spcPts val="0"/>
              </a:spcAft>
              <a:buSzPts val="3000"/>
              <a:buNone/>
              <a:defRPr sz="4400" kern="1200">
                <a:solidFill>
                  <a:schemeClr val="tx1"/>
                </a:solidFill>
                <a:latin typeface="+mj-lt"/>
                <a:ea typeface="+mj-ea"/>
                <a:cs typeface="+mj-c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it-IT" sz="4000" dirty="0" err="1"/>
              <a:t>Convolutional</a:t>
            </a:r>
            <a:r>
              <a:rPr lang="it-IT" sz="4000" dirty="0"/>
              <a:t> </a:t>
            </a:r>
            <a:r>
              <a:rPr lang="it-IT" sz="4000" dirty="0" err="1"/>
              <a:t>Neural</a:t>
            </a:r>
            <a:r>
              <a:rPr lang="it-IT" sz="4000" dirty="0"/>
              <a:t> Networks (</a:t>
            </a:r>
            <a:r>
              <a:rPr lang="it-IT" sz="4000" dirty="0" err="1"/>
              <a:t>CNNs</a:t>
            </a:r>
            <a:r>
              <a:rPr lang="it-IT" sz="4000" dirty="0"/>
              <a:t>) on images</a:t>
            </a:r>
          </a:p>
        </p:txBody>
      </p:sp>
      <p:pic>
        <p:nvPicPr>
          <p:cNvPr id="8" name="Content Placeholder 3"/>
          <p:cNvPicPr>
            <a:picLocks noChangeAspect="1"/>
          </p:cNvPicPr>
          <p:nvPr/>
        </p:nvPicPr>
        <p:blipFill>
          <a:blip r:embed="rId4"/>
          <a:stretch>
            <a:fillRect/>
          </a:stretch>
        </p:blipFill>
        <p:spPr>
          <a:xfrm>
            <a:off x="4213412" y="2386816"/>
            <a:ext cx="7546041" cy="2737210"/>
          </a:xfrm>
          <a:prstGeom prst="rect">
            <a:avLst/>
          </a:prstGeom>
        </p:spPr>
      </p:pic>
    </p:spTree>
    <p:extLst>
      <p:ext uri="{BB962C8B-B14F-4D97-AF65-F5344CB8AC3E}">
        <p14:creationId xmlns:p14="http://schemas.microsoft.com/office/powerpoint/2010/main" val="42087633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4696644A-A6F1-439F-BE0D-4F2789563D78}"/>
              </a:ext>
            </a:extLst>
          </p:cNvPr>
          <p:cNvSpPr>
            <a:spLocks noGrp="1"/>
          </p:cNvSpPr>
          <p:nvPr>
            <p:ph type="sldNum" sz="quarter" idx="12"/>
          </p:nvPr>
        </p:nvSpPr>
        <p:spPr/>
        <p:txBody>
          <a:bodyPr/>
          <a:lstStyle/>
          <a:p>
            <a:pPr lvl="0"/>
            <a:fld id="{2AC27A5A-7290-4DE1-BA94-4BE8A8E57DCF}" type="slidenum">
              <a:rPr lang="en-US" noProof="0" smtClean="0"/>
              <a:pPr lvl="0"/>
              <a:t>86</a:t>
            </a:fld>
            <a:endParaRPr lang="en-US" noProof="0" dirty="0"/>
          </a:p>
        </p:txBody>
      </p:sp>
    </p:spTree>
    <p:extLst>
      <p:ext uri="{BB962C8B-B14F-4D97-AF65-F5344CB8AC3E}">
        <p14:creationId xmlns:p14="http://schemas.microsoft.com/office/powerpoint/2010/main" val="293289519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DB8F7E1A-3F4B-4768-938E-9470ADEAC172}"/>
              </a:ext>
            </a:extLst>
          </p:cNvPr>
          <p:cNvSpPr>
            <a:spLocks noGrp="1"/>
          </p:cNvSpPr>
          <p:nvPr>
            <p:ph type="sldNum" sz="quarter" idx="12"/>
          </p:nvPr>
        </p:nvSpPr>
        <p:spPr/>
        <p:txBody>
          <a:bodyPr/>
          <a:lstStyle/>
          <a:p>
            <a:pPr lvl="0"/>
            <a:fld id="{2AC27A5A-7290-4DE1-BA94-4BE8A8E57DCF}" type="slidenum">
              <a:rPr lang="en-US" noProof="0" smtClean="0"/>
              <a:pPr lvl="0"/>
              <a:t>87</a:t>
            </a:fld>
            <a:endParaRPr lang="en-US" noProof="0" dirty="0"/>
          </a:p>
        </p:txBody>
      </p:sp>
    </p:spTree>
    <p:extLst>
      <p:ext uri="{BB962C8B-B14F-4D97-AF65-F5344CB8AC3E}">
        <p14:creationId xmlns:p14="http://schemas.microsoft.com/office/powerpoint/2010/main" val="42454430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Footer Placeholder 3">
            <a:extLst>
              <a:ext uri="{FF2B5EF4-FFF2-40B4-BE49-F238E27FC236}">
                <a16:creationId xmlns:a16="http://schemas.microsoft.com/office/drawing/2014/main" id="{8BDA5624-EA2B-49B1-AD5A-B809748688E8}"/>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endParaRPr lang="en-US" dirty="0"/>
          </a:p>
        </p:txBody>
      </p:sp>
      <p:sp>
        <p:nvSpPr>
          <p:cNvPr id="5" name="Slide Number Placeholder 4">
            <a:extLst>
              <a:ext uri="{FF2B5EF4-FFF2-40B4-BE49-F238E27FC236}">
                <a16:creationId xmlns:a16="http://schemas.microsoft.com/office/drawing/2014/main" id="{8E3D932A-7C7A-4146-8FBD-521B591D1F88}"/>
              </a:ext>
            </a:extLst>
          </p:cNvPr>
          <p:cNvSpPr>
            <a:spLocks noGrp="1"/>
          </p:cNvSpPr>
          <p:nvPr>
            <p:ph type="sldNum" sz="quarter" idx="12"/>
          </p:nvPr>
        </p:nvSpPr>
        <p:spPr/>
        <p:txBody>
          <a:bodyPr/>
          <a:lstStyle/>
          <a:p>
            <a:pPr lvl="0"/>
            <a:fld id="{2AC27A5A-7290-4DE1-BA94-4BE8A8E57DCF}" type="slidenum">
              <a:rPr lang="en-US" noProof="0" smtClean="0"/>
              <a:pPr lvl="0"/>
              <a:t>88</a:t>
            </a:fld>
            <a:endParaRPr lang="en-US" noProof="0" dirty="0"/>
          </a:p>
        </p:txBody>
      </p:sp>
    </p:spTree>
    <p:extLst>
      <p:ext uri="{BB962C8B-B14F-4D97-AF65-F5344CB8AC3E}">
        <p14:creationId xmlns:p14="http://schemas.microsoft.com/office/powerpoint/2010/main" val="1312532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113"/>
            <a:ext cx="9144000"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Slide Number Placeholder 4">
            <a:extLst>
              <a:ext uri="{FF2B5EF4-FFF2-40B4-BE49-F238E27FC236}">
                <a16:creationId xmlns:a16="http://schemas.microsoft.com/office/drawing/2014/main" id="{79F0A288-06D7-4D6D-8637-FE688CC5A236}"/>
              </a:ext>
            </a:extLst>
          </p:cNvPr>
          <p:cNvSpPr>
            <a:spLocks noGrp="1"/>
          </p:cNvSpPr>
          <p:nvPr>
            <p:ph type="sldNum" sz="quarter" idx="12"/>
          </p:nvPr>
        </p:nvSpPr>
        <p:spPr/>
        <p:txBody>
          <a:bodyPr/>
          <a:lstStyle/>
          <a:p>
            <a:pPr lvl="0"/>
            <a:fld id="{2AC27A5A-7290-4DE1-BA94-4BE8A8E57DCF}" type="slidenum">
              <a:rPr lang="en-US" noProof="0" smtClean="0"/>
              <a:pPr lvl="0"/>
              <a:t>89</a:t>
            </a:fld>
            <a:endParaRPr lang="en-US" noProof="0" dirty="0"/>
          </a:p>
        </p:txBody>
      </p:sp>
    </p:spTree>
    <p:extLst>
      <p:ext uri="{BB962C8B-B14F-4D97-AF65-F5344CB8AC3E}">
        <p14:creationId xmlns:p14="http://schemas.microsoft.com/office/powerpoint/2010/main" val="35710535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1766D-27BB-5DA5-D3BF-EE5138857CB9}"/>
              </a:ext>
            </a:extLst>
          </p:cNvPr>
          <p:cNvSpPr>
            <a:spLocks noGrp="1"/>
          </p:cNvSpPr>
          <p:nvPr>
            <p:ph type="title"/>
          </p:nvPr>
        </p:nvSpPr>
        <p:spPr>
          <a:xfrm>
            <a:off x="761999" y="559678"/>
            <a:ext cx="10706101" cy="780850"/>
          </a:xfrm>
        </p:spPr>
        <p:txBody>
          <a:bodyPr>
            <a:noAutofit/>
          </a:bodyPr>
          <a:lstStyle/>
          <a:p>
            <a:r>
              <a:rPr lang="en-US" sz="3600" dirty="0"/>
              <a:t>Semantic, instance, and panoptic segmentation</a:t>
            </a:r>
            <a:endParaRPr lang="en-US" sz="4400" dirty="0"/>
          </a:p>
        </p:txBody>
      </p:sp>
      <p:sp>
        <p:nvSpPr>
          <p:cNvPr id="4" name="Footer Placeholder 3">
            <a:extLst>
              <a:ext uri="{FF2B5EF4-FFF2-40B4-BE49-F238E27FC236}">
                <a16:creationId xmlns:a16="http://schemas.microsoft.com/office/drawing/2014/main" id="{0E82D9A6-CB94-C4AE-302B-F6E6449C1875}"/>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B06F5DCA-0007-91BB-3CB5-EB8CB41A4536}"/>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pic>
        <p:nvPicPr>
          <p:cNvPr id="15" name="Picture 14" descr="Graphical user interface, website&#10;&#10;Description automatically generated">
            <a:extLst>
              <a:ext uri="{FF2B5EF4-FFF2-40B4-BE49-F238E27FC236}">
                <a16:creationId xmlns:a16="http://schemas.microsoft.com/office/drawing/2014/main" id="{8E172F76-FBA2-BB6B-C394-2B31E65DCD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0196" y="1163586"/>
            <a:ext cx="6149706" cy="4957473"/>
          </a:xfrm>
          <a:prstGeom prst="rect">
            <a:avLst/>
          </a:prstGeom>
        </p:spPr>
      </p:pic>
      <p:sp>
        <p:nvSpPr>
          <p:cNvPr id="16" name="TextBox 15">
            <a:extLst>
              <a:ext uri="{FF2B5EF4-FFF2-40B4-BE49-F238E27FC236}">
                <a16:creationId xmlns:a16="http://schemas.microsoft.com/office/drawing/2014/main" id="{CDE61263-71CC-410D-7153-BECE17C11806}"/>
              </a:ext>
            </a:extLst>
          </p:cNvPr>
          <p:cNvSpPr txBox="1"/>
          <p:nvPr/>
        </p:nvSpPr>
        <p:spPr>
          <a:xfrm>
            <a:off x="10515995" y="6372113"/>
            <a:ext cx="1675715" cy="369332"/>
          </a:xfrm>
          <a:prstGeom prst="rect">
            <a:avLst/>
          </a:prstGeom>
          <a:noFill/>
        </p:spPr>
        <p:txBody>
          <a:bodyPr wrap="none" rtlCol="0">
            <a:spAutoFit/>
          </a:bodyPr>
          <a:lstStyle/>
          <a:p>
            <a:r>
              <a:rPr lang="fr-FR" dirty="0"/>
              <a:t>Source: V7 </a:t>
            </a:r>
            <a:r>
              <a:rPr lang="fr-FR" dirty="0" err="1"/>
              <a:t>Labs</a:t>
            </a:r>
            <a:endParaRPr lang="en-US" dirty="0"/>
          </a:p>
        </p:txBody>
      </p:sp>
    </p:spTree>
    <p:extLst>
      <p:ext uri="{BB962C8B-B14F-4D97-AF65-F5344CB8AC3E}">
        <p14:creationId xmlns:p14="http://schemas.microsoft.com/office/powerpoint/2010/main" val="25500286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90DC58-2CB7-4DD4-AC00-2C2AAF0AC1F2}"/>
              </a:ext>
            </a:extLst>
          </p:cNvPr>
          <p:cNvSpPr>
            <a:spLocks noGrp="1"/>
          </p:cNvSpPr>
          <p:nvPr>
            <p:ph type="ftr" sz="quarter" idx="11"/>
          </p:nvPr>
        </p:nvSpPr>
        <p:spPr/>
        <p:txBody>
          <a:bodyPr/>
          <a:lstStyle/>
          <a:p>
            <a:pPr lvl="0"/>
            <a:r>
              <a:rPr lang="en-GB" noProof="0"/>
              <a:t>Deep Learning for Geometric Data - Part I</a:t>
            </a:r>
            <a:endParaRPr lang="en-US" noProof="0" dirty="0"/>
          </a:p>
        </p:txBody>
      </p:sp>
      <p:sp>
        <p:nvSpPr>
          <p:cNvPr id="3" name="Slide Number Placeholder 2">
            <a:extLst>
              <a:ext uri="{FF2B5EF4-FFF2-40B4-BE49-F238E27FC236}">
                <a16:creationId xmlns:a16="http://schemas.microsoft.com/office/drawing/2014/main" id="{DAE2430D-1213-4E25-85ED-8BE735CD8D3E}"/>
              </a:ext>
            </a:extLst>
          </p:cNvPr>
          <p:cNvSpPr>
            <a:spLocks noGrp="1"/>
          </p:cNvSpPr>
          <p:nvPr>
            <p:ph type="sldNum" sz="quarter" idx="12"/>
          </p:nvPr>
        </p:nvSpPr>
        <p:spPr/>
        <p:txBody>
          <a:bodyPr/>
          <a:lstStyle/>
          <a:p>
            <a:pPr lvl="0"/>
            <a:fld id="{2AC27A5A-7290-4DE1-BA94-4BE8A8E57DCF}" type="slidenum">
              <a:rPr lang="en-US" noProof="0" smtClean="0"/>
              <a:pPr lvl="0"/>
              <a:t>90</a:t>
            </a:fld>
            <a:endParaRPr lang="en-US" noProof="0" dirty="0"/>
          </a:p>
        </p:txBody>
      </p:sp>
      <p:pic>
        <p:nvPicPr>
          <p:cNvPr id="4" name="Picture 3">
            <a:extLst>
              <a:ext uri="{FF2B5EF4-FFF2-40B4-BE49-F238E27FC236}">
                <a16:creationId xmlns:a16="http://schemas.microsoft.com/office/drawing/2014/main" id="{978CCD30-00EF-49CD-B9D1-E737B0D1E18C}"/>
              </a:ext>
            </a:extLst>
          </p:cNvPr>
          <p:cNvPicPr>
            <a:picLocks noChangeAspect="1"/>
          </p:cNvPicPr>
          <p:nvPr/>
        </p:nvPicPr>
        <p:blipFill>
          <a:blip r:embed="rId2"/>
          <a:stretch>
            <a:fillRect/>
          </a:stretch>
        </p:blipFill>
        <p:spPr>
          <a:xfrm>
            <a:off x="-1" y="396027"/>
            <a:ext cx="12192000" cy="6469396"/>
          </a:xfrm>
          <a:prstGeom prst="rect">
            <a:avLst/>
          </a:prstGeom>
        </p:spPr>
      </p:pic>
      <p:sp>
        <p:nvSpPr>
          <p:cNvPr id="5" name="Rectangle 4">
            <a:extLst>
              <a:ext uri="{FF2B5EF4-FFF2-40B4-BE49-F238E27FC236}">
                <a16:creationId xmlns:a16="http://schemas.microsoft.com/office/drawing/2014/main" id="{08FF2F07-85EF-D380-7B15-B491052B8E27}"/>
              </a:ext>
            </a:extLst>
          </p:cNvPr>
          <p:cNvSpPr/>
          <p:nvPr/>
        </p:nvSpPr>
        <p:spPr>
          <a:xfrm>
            <a:off x="0" y="200025"/>
            <a:ext cx="12192000" cy="9429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itle 1">
            <a:extLst>
              <a:ext uri="{FF2B5EF4-FFF2-40B4-BE49-F238E27FC236}">
                <a16:creationId xmlns:a16="http://schemas.microsoft.com/office/drawing/2014/main" id="{FE9B0BF4-6D86-2ED1-3B28-BE40042A50C0}"/>
              </a:ext>
            </a:extLst>
          </p:cNvPr>
          <p:cNvSpPr txBox="1">
            <a:spLocks/>
          </p:cNvSpPr>
          <p:nvPr/>
        </p:nvSpPr>
        <p:spPr>
          <a:xfrm>
            <a:off x="762000" y="226303"/>
            <a:ext cx="10667998" cy="780850"/>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dirty="0"/>
              <a:t>Applications of CNN</a:t>
            </a:r>
          </a:p>
        </p:txBody>
      </p:sp>
    </p:spTree>
    <p:extLst>
      <p:ext uri="{BB962C8B-B14F-4D97-AF65-F5344CB8AC3E}">
        <p14:creationId xmlns:p14="http://schemas.microsoft.com/office/powerpoint/2010/main" val="6730447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90DC58-2CB7-4DD4-AC00-2C2AAF0AC1F2}"/>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pPr lvl="0"/>
            <a:endParaRPr lang="en-US" noProof="0" dirty="0"/>
          </a:p>
        </p:txBody>
      </p:sp>
      <p:sp>
        <p:nvSpPr>
          <p:cNvPr id="3" name="Slide Number Placeholder 2">
            <a:extLst>
              <a:ext uri="{FF2B5EF4-FFF2-40B4-BE49-F238E27FC236}">
                <a16:creationId xmlns:a16="http://schemas.microsoft.com/office/drawing/2014/main" id="{DAE2430D-1213-4E25-85ED-8BE735CD8D3E}"/>
              </a:ext>
            </a:extLst>
          </p:cNvPr>
          <p:cNvSpPr>
            <a:spLocks noGrp="1"/>
          </p:cNvSpPr>
          <p:nvPr>
            <p:ph type="sldNum" sz="quarter" idx="12"/>
          </p:nvPr>
        </p:nvSpPr>
        <p:spPr/>
        <p:txBody>
          <a:bodyPr/>
          <a:lstStyle/>
          <a:p>
            <a:pPr lvl="0"/>
            <a:fld id="{2AC27A5A-7290-4DE1-BA94-4BE8A8E57DCF}" type="slidenum">
              <a:rPr lang="en-US" noProof="0" smtClean="0"/>
              <a:pPr lvl="0"/>
              <a:t>91</a:t>
            </a:fld>
            <a:endParaRPr lang="en-US" noProof="0" dirty="0"/>
          </a:p>
        </p:txBody>
      </p:sp>
      <p:pic>
        <p:nvPicPr>
          <p:cNvPr id="4" name="Picture 3">
            <a:extLst>
              <a:ext uri="{FF2B5EF4-FFF2-40B4-BE49-F238E27FC236}">
                <a16:creationId xmlns:a16="http://schemas.microsoft.com/office/drawing/2014/main" id="{80C91E58-99D1-4437-B85A-10E062856CF2}"/>
              </a:ext>
            </a:extLst>
          </p:cNvPr>
          <p:cNvPicPr>
            <a:picLocks noChangeAspect="1"/>
          </p:cNvPicPr>
          <p:nvPr/>
        </p:nvPicPr>
        <p:blipFill>
          <a:blip r:embed="rId2"/>
          <a:stretch>
            <a:fillRect/>
          </a:stretch>
        </p:blipFill>
        <p:spPr>
          <a:xfrm>
            <a:off x="0" y="185705"/>
            <a:ext cx="12192000" cy="5997487"/>
          </a:xfrm>
          <a:prstGeom prst="rect">
            <a:avLst/>
          </a:prstGeom>
        </p:spPr>
      </p:pic>
      <p:sp>
        <p:nvSpPr>
          <p:cNvPr id="5" name="Rectangle 4">
            <a:extLst>
              <a:ext uri="{FF2B5EF4-FFF2-40B4-BE49-F238E27FC236}">
                <a16:creationId xmlns:a16="http://schemas.microsoft.com/office/drawing/2014/main" id="{6339483E-CAA9-2747-2DAE-839B63887FE7}"/>
              </a:ext>
            </a:extLst>
          </p:cNvPr>
          <p:cNvSpPr/>
          <p:nvPr/>
        </p:nvSpPr>
        <p:spPr>
          <a:xfrm>
            <a:off x="0" y="200025"/>
            <a:ext cx="12192000" cy="9429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itle 1">
            <a:extLst>
              <a:ext uri="{FF2B5EF4-FFF2-40B4-BE49-F238E27FC236}">
                <a16:creationId xmlns:a16="http://schemas.microsoft.com/office/drawing/2014/main" id="{59191E5F-F059-76A0-D6D6-61C7AB4F5CA3}"/>
              </a:ext>
            </a:extLst>
          </p:cNvPr>
          <p:cNvSpPr txBox="1">
            <a:spLocks/>
          </p:cNvSpPr>
          <p:nvPr/>
        </p:nvSpPr>
        <p:spPr>
          <a:xfrm>
            <a:off x="762000" y="226303"/>
            <a:ext cx="10667998" cy="780850"/>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dirty="0"/>
              <a:t>Applications of CNN</a:t>
            </a:r>
          </a:p>
        </p:txBody>
      </p:sp>
    </p:spTree>
    <p:extLst>
      <p:ext uri="{BB962C8B-B14F-4D97-AF65-F5344CB8AC3E}">
        <p14:creationId xmlns:p14="http://schemas.microsoft.com/office/powerpoint/2010/main" val="34922730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90DC58-2CB7-4DD4-AC00-2C2AAF0AC1F2}"/>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endParaRPr lang="en-US" dirty="0">
              <a:solidFill>
                <a:prstClr val="black">
                  <a:lumMod val="85000"/>
                  <a:lumOff val="15000"/>
                </a:prstClr>
              </a:solidFill>
            </a:endParaRPr>
          </a:p>
          <a:p>
            <a:pPr lvl="0"/>
            <a:endParaRPr lang="en-US" noProof="0" dirty="0"/>
          </a:p>
        </p:txBody>
      </p:sp>
      <p:sp>
        <p:nvSpPr>
          <p:cNvPr id="3" name="Slide Number Placeholder 2">
            <a:extLst>
              <a:ext uri="{FF2B5EF4-FFF2-40B4-BE49-F238E27FC236}">
                <a16:creationId xmlns:a16="http://schemas.microsoft.com/office/drawing/2014/main" id="{DAE2430D-1213-4E25-85ED-8BE735CD8D3E}"/>
              </a:ext>
            </a:extLst>
          </p:cNvPr>
          <p:cNvSpPr>
            <a:spLocks noGrp="1"/>
          </p:cNvSpPr>
          <p:nvPr>
            <p:ph type="sldNum" sz="quarter" idx="12"/>
          </p:nvPr>
        </p:nvSpPr>
        <p:spPr/>
        <p:txBody>
          <a:bodyPr/>
          <a:lstStyle/>
          <a:p>
            <a:pPr lvl="0"/>
            <a:fld id="{2AC27A5A-7290-4DE1-BA94-4BE8A8E57DCF}" type="slidenum">
              <a:rPr lang="en-US" noProof="0" smtClean="0"/>
              <a:pPr lvl="0"/>
              <a:t>92</a:t>
            </a:fld>
            <a:endParaRPr lang="en-US" noProof="0" dirty="0"/>
          </a:p>
        </p:txBody>
      </p:sp>
      <p:pic>
        <p:nvPicPr>
          <p:cNvPr id="4" name="Picture 3">
            <a:extLst>
              <a:ext uri="{FF2B5EF4-FFF2-40B4-BE49-F238E27FC236}">
                <a16:creationId xmlns:a16="http://schemas.microsoft.com/office/drawing/2014/main" id="{2D380DC7-BE32-46FB-9D1E-2D9C89E19F7B}"/>
              </a:ext>
            </a:extLst>
          </p:cNvPr>
          <p:cNvPicPr>
            <a:picLocks noChangeAspect="1"/>
          </p:cNvPicPr>
          <p:nvPr/>
        </p:nvPicPr>
        <p:blipFill>
          <a:blip r:embed="rId2"/>
          <a:stretch>
            <a:fillRect/>
          </a:stretch>
        </p:blipFill>
        <p:spPr>
          <a:xfrm>
            <a:off x="0" y="204804"/>
            <a:ext cx="12192000" cy="5986926"/>
          </a:xfrm>
          <a:prstGeom prst="rect">
            <a:avLst/>
          </a:prstGeom>
        </p:spPr>
      </p:pic>
      <p:sp>
        <p:nvSpPr>
          <p:cNvPr id="5" name="Rectangle 4">
            <a:extLst>
              <a:ext uri="{FF2B5EF4-FFF2-40B4-BE49-F238E27FC236}">
                <a16:creationId xmlns:a16="http://schemas.microsoft.com/office/drawing/2014/main" id="{5DB0BBAA-1D5F-2388-1475-E9C12CC44909}"/>
              </a:ext>
            </a:extLst>
          </p:cNvPr>
          <p:cNvSpPr/>
          <p:nvPr/>
        </p:nvSpPr>
        <p:spPr>
          <a:xfrm>
            <a:off x="0" y="200025"/>
            <a:ext cx="12192000" cy="94297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itle 1">
            <a:extLst>
              <a:ext uri="{FF2B5EF4-FFF2-40B4-BE49-F238E27FC236}">
                <a16:creationId xmlns:a16="http://schemas.microsoft.com/office/drawing/2014/main" id="{BEB09FBF-562D-4EFE-D457-1FA3C9FB96D0}"/>
              </a:ext>
            </a:extLst>
          </p:cNvPr>
          <p:cNvSpPr txBox="1">
            <a:spLocks/>
          </p:cNvSpPr>
          <p:nvPr/>
        </p:nvSpPr>
        <p:spPr>
          <a:xfrm>
            <a:off x="762000" y="226303"/>
            <a:ext cx="10667998" cy="780850"/>
          </a:xfrm>
          <a:prstGeom prst="rect">
            <a:avLst/>
          </a:prstGeom>
        </p:spPr>
        <p:txBody>
          <a:bodyPr/>
          <a:lst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a:lstStyle>
          <a:p>
            <a:pPr algn="l"/>
            <a:r>
              <a:rPr lang="en-US" dirty="0"/>
              <a:t>Applications of CNN</a:t>
            </a:r>
          </a:p>
        </p:txBody>
      </p:sp>
    </p:spTree>
    <p:extLst>
      <p:ext uri="{BB962C8B-B14F-4D97-AF65-F5344CB8AC3E}">
        <p14:creationId xmlns:p14="http://schemas.microsoft.com/office/powerpoint/2010/main" val="35816850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0EB10-907E-1F79-D2C3-B9B6B017FB8F}"/>
              </a:ext>
            </a:extLst>
          </p:cNvPr>
          <p:cNvSpPr>
            <a:spLocks noGrp="1"/>
          </p:cNvSpPr>
          <p:nvPr>
            <p:ph type="title"/>
          </p:nvPr>
        </p:nvSpPr>
        <p:spPr/>
        <p:txBody>
          <a:bodyPr/>
          <a:lstStyle/>
          <a:p>
            <a:r>
              <a:rPr lang="en-US" b="1" dirty="0"/>
              <a:t>CNN</a:t>
            </a:r>
            <a:br>
              <a:rPr lang="en-US" b="1" dirty="0"/>
            </a:br>
            <a:r>
              <a:rPr lang="en-US" sz="4800" b="1" dirty="0"/>
              <a:t>architectures </a:t>
            </a:r>
            <a:br>
              <a:rPr lang="en-US" sz="4800" b="1" dirty="0"/>
            </a:br>
            <a:endParaRPr lang="en-US" dirty="0"/>
          </a:p>
        </p:txBody>
      </p:sp>
      <p:sp>
        <p:nvSpPr>
          <p:cNvPr id="3" name="Footer Placeholder 2">
            <a:extLst>
              <a:ext uri="{FF2B5EF4-FFF2-40B4-BE49-F238E27FC236}">
                <a16:creationId xmlns:a16="http://schemas.microsoft.com/office/drawing/2014/main" id="{BFCA620B-CF4D-0514-0A00-D74DD56F8E2B}"/>
              </a:ext>
            </a:extLst>
          </p:cNvPr>
          <p:cNvSpPr>
            <a:spLocks noGrp="1"/>
          </p:cNvSpPr>
          <p:nvPr>
            <p:ph type="ftr"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GB"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rPr>
              <a:t>Machine learning, an introduction</a:t>
            </a:r>
            <a:endParaRPr kumimoji="0" lang="en-US" sz="1200" b="1" i="1" u="none" strike="noStrike" kern="1200" cap="none" spc="0" normalizeH="0" baseline="0" noProof="0" dirty="0">
              <a:ln>
                <a:noFill/>
              </a:ln>
              <a:solidFill>
                <a:prstClr val="black">
                  <a:lumMod val="85000"/>
                  <a:lumOff val="15000"/>
                </a:prstClr>
              </a:solidFill>
              <a:effectLst/>
              <a:uLnTx/>
              <a:uFillTx/>
              <a:latin typeface="Century Schoolbook" panose="02040604050505020304"/>
              <a:ea typeface="+mn-ea"/>
              <a:cs typeface="+mn-cs"/>
            </a:endParaRPr>
          </a:p>
        </p:txBody>
      </p:sp>
      <p:sp>
        <p:nvSpPr>
          <p:cNvPr id="4" name="Slide Number Placeholder 3">
            <a:extLst>
              <a:ext uri="{FF2B5EF4-FFF2-40B4-BE49-F238E27FC236}">
                <a16:creationId xmlns:a16="http://schemas.microsoft.com/office/drawing/2014/main" id="{81BA688D-0F24-F780-306D-95C750C87294}"/>
              </a:ext>
            </a:extLst>
          </p:cNvPr>
          <p:cNvSpPr>
            <a:spLocks noGrp="1"/>
          </p:cNvSpPr>
          <p:nvPr>
            <p:ph type="sldNum" sz="quarter" idx="12"/>
          </p:nvPr>
        </p:nvSpPr>
        <p:spPr>
          <a:xfrm>
            <a:off x="11686032" y="1620760"/>
            <a:ext cx="50596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6733511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90DC58-2CB7-4DD4-AC00-2C2AAF0AC1F2}"/>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pPr lvl="0"/>
            <a:endParaRPr lang="en-US" noProof="0" dirty="0"/>
          </a:p>
        </p:txBody>
      </p:sp>
      <p:sp>
        <p:nvSpPr>
          <p:cNvPr id="3" name="Slide Number Placeholder 2">
            <a:extLst>
              <a:ext uri="{FF2B5EF4-FFF2-40B4-BE49-F238E27FC236}">
                <a16:creationId xmlns:a16="http://schemas.microsoft.com/office/drawing/2014/main" id="{DAE2430D-1213-4E25-85ED-8BE735CD8D3E}"/>
              </a:ext>
            </a:extLst>
          </p:cNvPr>
          <p:cNvSpPr>
            <a:spLocks noGrp="1"/>
          </p:cNvSpPr>
          <p:nvPr>
            <p:ph type="sldNum" sz="quarter" idx="12"/>
          </p:nvPr>
        </p:nvSpPr>
        <p:spPr/>
        <p:txBody>
          <a:bodyPr/>
          <a:lstStyle/>
          <a:p>
            <a:pPr lvl="0"/>
            <a:fld id="{2AC27A5A-7290-4DE1-BA94-4BE8A8E57DCF}" type="slidenum">
              <a:rPr lang="en-US" noProof="0" smtClean="0"/>
              <a:pPr lvl="0"/>
              <a:t>94</a:t>
            </a:fld>
            <a:endParaRPr lang="en-US" noProof="0" dirty="0"/>
          </a:p>
        </p:txBody>
      </p:sp>
      <p:pic>
        <p:nvPicPr>
          <p:cNvPr id="4" name="Picture 3">
            <a:extLst>
              <a:ext uri="{FF2B5EF4-FFF2-40B4-BE49-F238E27FC236}">
                <a16:creationId xmlns:a16="http://schemas.microsoft.com/office/drawing/2014/main" id="{ED0A198C-AF96-4B9B-BBFC-FFD20FB26405}"/>
              </a:ext>
            </a:extLst>
          </p:cNvPr>
          <p:cNvPicPr>
            <a:picLocks noChangeAspect="1"/>
          </p:cNvPicPr>
          <p:nvPr/>
        </p:nvPicPr>
        <p:blipFill>
          <a:blip r:embed="rId2"/>
          <a:stretch>
            <a:fillRect/>
          </a:stretch>
        </p:blipFill>
        <p:spPr>
          <a:xfrm>
            <a:off x="0" y="234760"/>
            <a:ext cx="12192000" cy="5948291"/>
          </a:xfrm>
          <a:prstGeom prst="rect">
            <a:avLst/>
          </a:prstGeom>
        </p:spPr>
      </p:pic>
    </p:spTree>
    <p:extLst>
      <p:ext uri="{BB962C8B-B14F-4D97-AF65-F5344CB8AC3E}">
        <p14:creationId xmlns:p14="http://schemas.microsoft.com/office/powerpoint/2010/main" val="5613656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90DC58-2CB7-4DD4-AC00-2C2AAF0AC1F2}"/>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pPr lvl="0"/>
            <a:endParaRPr lang="en-US" noProof="0" dirty="0"/>
          </a:p>
        </p:txBody>
      </p:sp>
      <p:sp>
        <p:nvSpPr>
          <p:cNvPr id="3" name="Slide Number Placeholder 2">
            <a:extLst>
              <a:ext uri="{FF2B5EF4-FFF2-40B4-BE49-F238E27FC236}">
                <a16:creationId xmlns:a16="http://schemas.microsoft.com/office/drawing/2014/main" id="{DAE2430D-1213-4E25-85ED-8BE735CD8D3E}"/>
              </a:ext>
            </a:extLst>
          </p:cNvPr>
          <p:cNvSpPr>
            <a:spLocks noGrp="1"/>
          </p:cNvSpPr>
          <p:nvPr>
            <p:ph type="sldNum" sz="quarter" idx="12"/>
          </p:nvPr>
        </p:nvSpPr>
        <p:spPr/>
        <p:txBody>
          <a:bodyPr/>
          <a:lstStyle/>
          <a:p>
            <a:pPr lvl="0"/>
            <a:fld id="{2AC27A5A-7290-4DE1-BA94-4BE8A8E57DCF}" type="slidenum">
              <a:rPr lang="en-US" noProof="0" smtClean="0"/>
              <a:pPr lvl="0"/>
              <a:t>95</a:t>
            </a:fld>
            <a:endParaRPr lang="en-US" noProof="0" dirty="0"/>
          </a:p>
        </p:txBody>
      </p:sp>
      <p:pic>
        <p:nvPicPr>
          <p:cNvPr id="4" name="Picture 3">
            <a:extLst>
              <a:ext uri="{FF2B5EF4-FFF2-40B4-BE49-F238E27FC236}">
                <a16:creationId xmlns:a16="http://schemas.microsoft.com/office/drawing/2014/main" id="{EA6CC8F4-EA75-4666-ADFB-E86E01AADF09}"/>
              </a:ext>
            </a:extLst>
          </p:cNvPr>
          <p:cNvPicPr>
            <a:picLocks noChangeAspect="1"/>
          </p:cNvPicPr>
          <p:nvPr/>
        </p:nvPicPr>
        <p:blipFill>
          <a:blip r:embed="rId2"/>
          <a:stretch>
            <a:fillRect/>
          </a:stretch>
        </p:blipFill>
        <p:spPr>
          <a:xfrm>
            <a:off x="0" y="117161"/>
            <a:ext cx="12192000" cy="6068018"/>
          </a:xfrm>
          <a:prstGeom prst="rect">
            <a:avLst/>
          </a:prstGeom>
        </p:spPr>
      </p:pic>
    </p:spTree>
    <p:extLst>
      <p:ext uri="{BB962C8B-B14F-4D97-AF65-F5344CB8AC3E}">
        <p14:creationId xmlns:p14="http://schemas.microsoft.com/office/powerpoint/2010/main" val="1974613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90DC58-2CB7-4DD4-AC00-2C2AAF0AC1F2}"/>
              </a:ext>
            </a:extLst>
          </p:cNvPr>
          <p:cNvSpPr>
            <a:spLocks noGrp="1"/>
          </p:cNvSpPr>
          <p:nvPr>
            <p:ph type="ftr" sz="quarter" idx="11"/>
          </p:nvPr>
        </p:nvSpPr>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pPr lvl="0"/>
            <a:endParaRPr lang="en-US" noProof="0" dirty="0"/>
          </a:p>
        </p:txBody>
      </p:sp>
      <p:sp>
        <p:nvSpPr>
          <p:cNvPr id="3" name="Slide Number Placeholder 2">
            <a:extLst>
              <a:ext uri="{FF2B5EF4-FFF2-40B4-BE49-F238E27FC236}">
                <a16:creationId xmlns:a16="http://schemas.microsoft.com/office/drawing/2014/main" id="{DAE2430D-1213-4E25-85ED-8BE735CD8D3E}"/>
              </a:ext>
            </a:extLst>
          </p:cNvPr>
          <p:cNvSpPr>
            <a:spLocks noGrp="1"/>
          </p:cNvSpPr>
          <p:nvPr>
            <p:ph type="sldNum" sz="quarter" idx="12"/>
          </p:nvPr>
        </p:nvSpPr>
        <p:spPr/>
        <p:txBody>
          <a:bodyPr/>
          <a:lstStyle/>
          <a:p>
            <a:pPr lvl="0"/>
            <a:fld id="{2AC27A5A-7290-4DE1-BA94-4BE8A8E57DCF}" type="slidenum">
              <a:rPr lang="en-US" noProof="0" smtClean="0"/>
              <a:pPr lvl="0"/>
              <a:t>96</a:t>
            </a:fld>
            <a:endParaRPr lang="en-US" noProof="0" dirty="0"/>
          </a:p>
        </p:txBody>
      </p:sp>
      <p:pic>
        <p:nvPicPr>
          <p:cNvPr id="5" name="Picture 4">
            <a:extLst>
              <a:ext uri="{FF2B5EF4-FFF2-40B4-BE49-F238E27FC236}">
                <a16:creationId xmlns:a16="http://schemas.microsoft.com/office/drawing/2014/main" id="{37F9D1D6-34C2-4BA5-B673-AE1CE52941C0}"/>
              </a:ext>
            </a:extLst>
          </p:cNvPr>
          <p:cNvPicPr>
            <a:picLocks noChangeAspect="1"/>
          </p:cNvPicPr>
          <p:nvPr/>
        </p:nvPicPr>
        <p:blipFill>
          <a:blip r:embed="rId2"/>
          <a:stretch>
            <a:fillRect/>
          </a:stretch>
        </p:blipFill>
        <p:spPr>
          <a:xfrm>
            <a:off x="0" y="24665"/>
            <a:ext cx="12192000" cy="6173474"/>
          </a:xfrm>
          <a:prstGeom prst="rect">
            <a:avLst/>
          </a:prstGeom>
        </p:spPr>
      </p:pic>
    </p:spTree>
    <p:extLst>
      <p:ext uri="{BB962C8B-B14F-4D97-AF65-F5344CB8AC3E}">
        <p14:creationId xmlns:p14="http://schemas.microsoft.com/office/powerpoint/2010/main" val="144458401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989C5F-6D24-4151-BEF9-87E6A98B357B}"/>
              </a:ext>
            </a:extLst>
          </p:cNvPr>
          <p:cNvSpPr>
            <a:spLocks noGrp="1"/>
          </p:cNvSpPr>
          <p:nvPr>
            <p:ph type="sldNum" sz="quarter" idx="12"/>
          </p:nvPr>
        </p:nvSpPr>
        <p:spPr/>
        <p:txBody>
          <a:bodyPr/>
          <a:lstStyle/>
          <a:p>
            <a:pPr lvl="0"/>
            <a:fld id="{2AC27A5A-7290-4DE1-BA94-4BE8A8E57DCF}" type="slidenum">
              <a:rPr lang="en-US" noProof="0" smtClean="0"/>
              <a:pPr lvl="0"/>
              <a:t>97</a:t>
            </a:fld>
            <a:endParaRPr lang="en-US" noProof="0" dirty="0"/>
          </a:p>
        </p:txBody>
      </p:sp>
      <p:pic>
        <p:nvPicPr>
          <p:cNvPr id="4" name="Picture 3">
            <a:extLst>
              <a:ext uri="{FF2B5EF4-FFF2-40B4-BE49-F238E27FC236}">
                <a16:creationId xmlns:a16="http://schemas.microsoft.com/office/drawing/2014/main" id="{5436B2FB-0A3C-455C-83D9-01B41E52A271}"/>
              </a:ext>
            </a:extLst>
          </p:cNvPr>
          <p:cNvPicPr>
            <a:picLocks noChangeAspect="1"/>
          </p:cNvPicPr>
          <p:nvPr/>
        </p:nvPicPr>
        <p:blipFill>
          <a:blip r:embed="rId2"/>
          <a:stretch>
            <a:fillRect/>
          </a:stretch>
        </p:blipFill>
        <p:spPr>
          <a:xfrm>
            <a:off x="0" y="-125356"/>
            <a:ext cx="12192000" cy="6315937"/>
          </a:xfrm>
          <a:prstGeom prst="rect">
            <a:avLst/>
          </a:prstGeom>
        </p:spPr>
      </p:pic>
      <p:sp>
        <p:nvSpPr>
          <p:cNvPr id="2" name="Footer Placeholder 1">
            <a:extLst>
              <a:ext uri="{FF2B5EF4-FFF2-40B4-BE49-F238E27FC236}">
                <a16:creationId xmlns:a16="http://schemas.microsoft.com/office/drawing/2014/main" id="{DDD807AB-6946-941F-06EF-A0AA7AEA8379}"/>
              </a:ext>
            </a:extLst>
          </p:cNvPr>
          <p:cNvSpPr>
            <a:spLocks noGrp="1"/>
          </p:cNvSpPr>
          <p:nvPr>
            <p:ph type="ftr" sz="quarter" idx="11"/>
          </p:nvPr>
        </p:nvSpPr>
        <p:spPr>
          <a:xfrm>
            <a:off x="762001" y="6314440"/>
            <a:ext cx="3814856" cy="365125"/>
          </a:xfrm>
        </p:spPr>
        <p:txBody>
          <a:bodyPr/>
          <a:lstStyle/>
          <a:p>
            <a:r>
              <a:rPr lang="en-GB" dirty="0">
                <a:solidFill>
                  <a:prstClr val="black">
                    <a:lumMod val="85000"/>
                    <a:lumOff val="15000"/>
                  </a:prstClr>
                </a:solidFill>
              </a:rPr>
              <a:t>Machine learning, an introduction</a:t>
            </a:r>
            <a:endParaRPr lang="en-US" dirty="0">
              <a:solidFill>
                <a:prstClr val="black">
                  <a:lumMod val="85000"/>
                  <a:lumOff val="15000"/>
                </a:prstClr>
              </a:solidFill>
            </a:endParaRPr>
          </a:p>
          <a:p>
            <a:pPr lvl="0"/>
            <a:endParaRPr lang="en-US" noProof="0" dirty="0"/>
          </a:p>
        </p:txBody>
      </p:sp>
    </p:spTree>
    <p:extLst>
      <p:ext uri="{BB962C8B-B14F-4D97-AF65-F5344CB8AC3E}">
        <p14:creationId xmlns:p14="http://schemas.microsoft.com/office/powerpoint/2010/main" val="4221205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363351-CE18-6BA1-B453-4B80E2E87A8C}"/>
              </a:ext>
            </a:extLst>
          </p:cNvPr>
          <p:cNvPicPr>
            <a:picLocks noChangeAspect="1"/>
          </p:cNvPicPr>
          <p:nvPr/>
        </p:nvPicPr>
        <p:blipFill>
          <a:blip r:embed="rId2"/>
          <a:stretch>
            <a:fillRect/>
          </a:stretch>
        </p:blipFill>
        <p:spPr>
          <a:xfrm>
            <a:off x="4894295" y="3899916"/>
            <a:ext cx="3962400" cy="2971800"/>
          </a:xfrm>
          <a:prstGeom prst="rect">
            <a:avLst/>
          </a:prstGeom>
        </p:spPr>
      </p:pic>
      <p:sp>
        <p:nvSpPr>
          <p:cNvPr id="2" name="Title 1">
            <a:extLst>
              <a:ext uri="{FF2B5EF4-FFF2-40B4-BE49-F238E27FC236}">
                <a16:creationId xmlns:a16="http://schemas.microsoft.com/office/drawing/2014/main" id="{8D75043C-2BFA-2775-4144-6173CFC17FC2}"/>
              </a:ext>
            </a:extLst>
          </p:cNvPr>
          <p:cNvSpPr>
            <a:spLocks noGrp="1"/>
          </p:cNvSpPr>
          <p:nvPr>
            <p:ph type="title"/>
          </p:nvPr>
        </p:nvSpPr>
        <p:spPr/>
        <p:txBody>
          <a:bodyPr>
            <a:noAutofit/>
          </a:bodyPr>
          <a:lstStyle/>
          <a:p>
            <a:r>
              <a:rPr lang="en-US" sz="3600" b="1" dirty="0"/>
              <a:t>Deep</a:t>
            </a:r>
            <a:r>
              <a:rPr lang="en-US" sz="3600" dirty="0"/>
              <a:t> Neural Network – Vanishing gradient</a:t>
            </a:r>
          </a:p>
        </p:txBody>
      </p:sp>
      <p:sp>
        <p:nvSpPr>
          <p:cNvPr id="3" name="Content Placeholder 2">
            <a:extLst>
              <a:ext uri="{FF2B5EF4-FFF2-40B4-BE49-F238E27FC236}">
                <a16:creationId xmlns:a16="http://schemas.microsoft.com/office/drawing/2014/main" id="{B4E8D6FF-5C5E-112B-75E8-22C0CC9429EF}"/>
              </a:ext>
            </a:extLst>
          </p:cNvPr>
          <p:cNvSpPr>
            <a:spLocks noGrp="1"/>
          </p:cNvSpPr>
          <p:nvPr>
            <p:ph idx="1"/>
          </p:nvPr>
        </p:nvSpPr>
        <p:spPr/>
        <p:txBody>
          <a:bodyPr>
            <a:normAutofit/>
          </a:bodyPr>
          <a:lstStyle/>
          <a:p>
            <a:r>
              <a:rPr lang="en-US" sz="1800" dirty="0"/>
              <a:t>Network is going deeper and deeper (billions of weights) </a:t>
            </a:r>
            <a:r>
              <a:rPr lang="en-US" sz="1800" dirty="0">
                <a:sym typeface="Wingdings" panose="05000000000000000000" pitchFamily="2" charset="2"/>
              </a:rPr>
              <a:t> i</a:t>
            </a:r>
            <a:r>
              <a:rPr lang="en-US" sz="1800" dirty="0"/>
              <a:t>ncrease the number of layers and parameters may cause </a:t>
            </a:r>
            <a:r>
              <a:rPr lang="en-US" sz="1800" i="1" dirty="0"/>
              <a:t>vanishing gradient</a:t>
            </a:r>
            <a:r>
              <a:rPr lang="en-US" sz="1800" dirty="0"/>
              <a:t> problem.</a:t>
            </a:r>
          </a:p>
          <a:p>
            <a:r>
              <a:rPr lang="en-US" sz="1800" dirty="0"/>
              <a:t>As the backpropagation algorithm advances backward from the output layer towards the input layer, the gradients often get smaller and smaller and approach zero causing the weights of the lower layers nearly unchanged. </a:t>
            </a:r>
            <a:r>
              <a:rPr lang="en-US" sz="1800" i="1" dirty="0"/>
              <a:t>This is known as the vanishing gradients problem.</a:t>
            </a:r>
          </a:p>
          <a:p>
            <a:r>
              <a:rPr lang="en-US" sz="1800" dirty="0"/>
              <a:t>Certain activation functions, like the logistic function (sigmoid) shrink and transform a larger input space into a smaller output space (e.g. in the range of [0,1]).  Where the </a:t>
            </a:r>
            <a:r>
              <a:rPr lang="en-US" sz="1800" dirty="0" err="1"/>
              <a:t>finctiom</a:t>
            </a:r>
            <a:r>
              <a:rPr lang="en-US" sz="1800" dirty="0"/>
              <a:t> saturate the derivatives may go zero.</a:t>
            </a:r>
          </a:p>
        </p:txBody>
      </p:sp>
      <p:sp>
        <p:nvSpPr>
          <p:cNvPr id="4" name="Footer Placeholder 3">
            <a:extLst>
              <a:ext uri="{FF2B5EF4-FFF2-40B4-BE49-F238E27FC236}">
                <a16:creationId xmlns:a16="http://schemas.microsoft.com/office/drawing/2014/main" id="{653BE345-F223-6660-5ECF-80E70D05B364}"/>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6AD286D3-9AAF-5CF0-146B-D1E68197FE9B}"/>
              </a:ext>
            </a:extLst>
          </p:cNvPr>
          <p:cNvSpPr>
            <a:spLocks noGrp="1"/>
          </p:cNvSpPr>
          <p:nvPr>
            <p:ph type="sldNum" sz="quarter" idx="12"/>
          </p:nvPr>
        </p:nvSpPr>
        <p:spPr>
          <a:xfrm>
            <a:off x="11699748" y="5607592"/>
            <a:ext cx="492251"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655432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5043C-2BFA-2775-4144-6173CFC17FC2}"/>
              </a:ext>
            </a:extLst>
          </p:cNvPr>
          <p:cNvSpPr>
            <a:spLocks noGrp="1"/>
          </p:cNvSpPr>
          <p:nvPr>
            <p:ph type="title"/>
          </p:nvPr>
        </p:nvSpPr>
        <p:spPr/>
        <p:txBody>
          <a:bodyPr>
            <a:noAutofit/>
          </a:bodyPr>
          <a:lstStyle/>
          <a:p>
            <a:r>
              <a:rPr lang="en-US" sz="3600" b="1" dirty="0"/>
              <a:t>Deep</a:t>
            </a:r>
            <a:r>
              <a:rPr lang="en-US" sz="3600" dirty="0"/>
              <a:t> Neural Network – Vanishing gradient</a:t>
            </a:r>
          </a:p>
        </p:txBody>
      </p:sp>
      <p:sp>
        <p:nvSpPr>
          <p:cNvPr id="3" name="Content Placeholder 2">
            <a:extLst>
              <a:ext uri="{FF2B5EF4-FFF2-40B4-BE49-F238E27FC236}">
                <a16:creationId xmlns:a16="http://schemas.microsoft.com/office/drawing/2014/main" id="{B4E8D6FF-5C5E-112B-75E8-22C0CC9429EF}"/>
              </a:ext>
            </a:extLst>
          </p:cNvPr>
          <p:cNvSpPr>
            <a:spLocks noGrp="1"/>
          </p:cNvSpPr>
          <p:nvPr>
            <p:ph idx="1"/>
          </p:nvPr>
        </p:nvSpPr>
        <p:spPr/>
        <p:txBody>
          <a:bodyPr/>
          <a:lstStyle/>
          <a:p>
            <a:r>
              <a:rPr lang="en-US" dirty="0"/>
              <a:t>For the analogous reasons, </a:t>
            </a:r>
            <a:r>
              <a:rPr lang="en-US" i="1" dirty="0"/>
              <a:t>gradient can also explode</a:t>
            </a:r>
            <a:r>
              <a:rPr lang="en-US" dirty="0"/>
              <a:t>.</a:t>
            </a:r>
          </a:p>
          <a:p>
            <a:r>
              <a:rPr lang="en-US" dirty="0"/>
              <a:t>Also, weights initialization may lead to unstable updates of the weights (initial large values).</a:t>
            </a:r>
          </a:p>
          <a:p>
            <a:r>
              <a:rPr lang="en-US" dirty="0"/>
              <a:t>Solutions:</a:t>
            </a:r>
          </a:p>
          <a:p>
            <a:pPr lvl="1"/>
            <a:r>
              <a:rPr lang="en-US" dirty="0"/>
              <a:t>Initialize weights properly (e.g. </a:t>
            </a:r>
            <a:r>
              <a:rPr lang="en-US"/>
              <a:t>Xavier initialization)</a:t>
            </a:r>
            <a:endParaRPr lang="en-US" dirty="0"/>
          </a:p>
          <a:p>
            <a:pPr lvl="1"/>
            <a:r>
              <a:rPr lang="en-US" dirty="0"/>
              <a:t>Using non-saturating activation functions like </a:t>
            </a:r>
            <a:r>
              <a:rPr lang="en-US" dirty="0" err="1"/>
              <a:t>ReLU</a:t>
            </a:r>
            <a:endParaRPr lang="en-US" dirty="0"/>
          </a:p>
          <a:p>
            <a:pPr lvl="1"/>
            <a:r>
              <a:rPr lang="en-US" dirty="0"/>
              <a:t>Insert </a:t>
            </a:r>
            <a:r>
              <a:rPr lang="en-US" i="1" dirty="0"/>
              <a:t>residual blocks</a:t>
            </a:r>
          </a:p>
          <a:p>
            <a:pPr lvl="1"/>
            <a:endParaRPr lang="en-US" dirty="0"/>
          </a:p>
        </p:txBody>
      </p:sp>
      <p:sp>
        <p:nvSpPr>
          <p:cNvPr id="4" name="Footer Placeholder 3">
            <a:extLst>
              <a:ext uri="{FF2B5EF4-FFF2-40B4-BE49-F238E27FC236}">
                <a16:creationId xmlns:a16="http://schemas.microsoft.com/office/drawing/2014/main" id="{653BE345-F223-6660-5ECF-80E70D05B364}"/>
              </a:ext>
            </a:extLst>
          </p:cNvPr>
          <p:cNvSpPr>
            <a:spLocks noGrp="1"/>
          </p:cNvSpPr>
          <p:nvPr>
            <p:ph type="ftr" sz="quarter" idx="11"/>
          </p:nvPr>
        </p:nvSpPr>
        <p:spPr/>
        <p:txBody>
          <a:bodyPr/>
          <a:lstStyle/>
          <a:p>
            <a:pPr defTabSz="457200">
              <a:defRPr/>
            </a:pPr>
            <a:r>
              <a:rPr lang="en-GB">
                <a:solidFill>
                  <a:prstClr val="black">
                    <a:lumMod val="85000"/>
                    <a:lumOff val="15000"/>
                  </a:prstClr>
                </a:solidFill>
              </a:rPr>
              <a:t>Machine learning, an introduction</a:t>
            </a:r>
            <a:endParaRPr lang="en-US" dirty="0">
              <a:solidFill>
                <a:prstClr val="black">
                  <a:lumMod val="85000"/>
                  <a:lumOff val="15000"/>
                </a:prstClr>
              </a:solidFill>
            </a:endParaRPr>
          </a:p>
        </p:txBody>
      </p:sp>
      <p:sp>
        <p:nvSpPr>
          <p:cNvPr id="5" name="Slide Number Placeholder 4">
            <a:extLst>
              <a:ext uri="{FF2B5EF4-FFF2-40B4-BE49-F238E27FC236}">
                <a16:creationId xmlns:a16="http://schemas.microsoft.com/office/drawing/2014/main" id="{6AD286D3-9AAF-5CF0-146B-D1E68197FE9B}"/>
              </a:ext>
            </a:extLst>
          </p:cNvPr>
          <p:cNvSpPr>
            <a:spLocks noGrp="1"/>
          </p:cNvSpPr>
          <p:nvPr>
            <p:ph type="sldNum" sz="quarter" idx="12"/>
          </p:nvPr>
        </p:nvSpPr>
        <p:spPr>
          <a:xfrm>
            <a:off x="11754612" y="5607592"/>
            <a:ext cx="437387"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C27A5A-7290-4DE1-BA94-4BE8A8E57DCF}" type="slidenum">
              <a:rPr kumimoji="0" lang="en-US" sz="1200" b="0" i="1" u="none" strike="noStrike" kern="1200" cap="none" spc="0" normalizeH="0" baseline="0" noProof="0" smtClean="0">
                <a:ln>
                  <a:noFill/>
                </a:ln>
                <a:solidFill>
                  <a:srgbClr val="F5F5F5"/>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US" sz="1200" b="0" i="1" u="none" strike="noStrike" kern="1200" cap="none" spc="0" normalizeH="0" baseline="0" noProof="0" dirty="0">
              <a:ln>
                <a:noFill/>
              </a:ln>
              <a:solidFill>
                <a:srgbClr val="F5F5F5"/>
              </a:solidFill>
              <a:effectLst/>
              <a:uLnTx/>
              <a:uFillTx/>
              <a:latin typeface="Century Schoolbook" panose="02040604050505020304"/>
              <a:ea typeface="+mn-ea"/>
              <a:cs typeface="+mn-cs"/>
            </a:endParaRPr>
          </a:p>
        </p:txBody>
      </p:sp>
      <p:pic>
        <p:nvPicPr>
          <p:cNvPr id="6" name="Picture 5" descr="Chart, line chart&#10;&#10;Description automatically generated">
            <a:extLst>
              <a:ext uri="{FF2B5EF4-FFF2-40B4-BE49-F238E27FC236}">
                <a16:creationId xmlns:a16="http://schemas.microsoft.com/office/drawing/2014/main" id="{C245AB03-4205-CC17-CA0D-8B24047EC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542" y="2503856"/>
            <a:ext cx="3307367" cy="2773920"/>
          </a:xfrm>
          <a:prstGeom prst="rect">
            <a:avLst/>
          </a:prstGeom>
        </p:spPr>
      </p:pic>
      <p:pic>
        <p:nvPicPr>
          <p:cNvPr id="7" name="Picture 6" descr="Diagram&#10;&#10;Description automatically generated">
            <a:extLst>
              <a:ext uri="{FF2B5EF4-FFF2-40B4-BE49-F238E27FC236}">
                <a16:creationId xmlns:a16="http://schemas.microsoft.com/office/drawing/2014/main" id="{AA7807D0-66A6-ED97-A884-AB465BCD8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735" y="4337480"/>
            <a:ext cx="4181143" cy="2410944"/>
          </a:xfrm>
          <a:prstGeom prst="rect">
            <a:avLst/>
          </a:prstGeom>
        </p:spPr>
      </p:pic>
    </p:spTree>
    <p:extLst>
      <p:ext uri="{BB962C8B-B14F-4D97-AF65-F5344CB8AC3E}">
        <p14:creationId xmlns:p14="http://schemas.microsoft.com/office/powerpoint/2010/main" val="914836861"/>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3982</Words>
  <Application>Microsoft Office PowerPoint</Application>
  <PresentationFormat>Widescreen</PresentationFormat>
  <Paragraphs>580</Paragraphs>
  <Slides>125</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125</vt:i4>
      </vt:variant>
    </vt:vector>
  </HeadingPairs>
  <TitlesOfParts>
    <vt:vector size="136" baseType="lpstr">
      <vt:lpstr>ＭＳ Ｐゴシック</vt:lpstr>
      <vt:lpstr>Arial</vt:lpstr>
      <vt:lpstr>Calibri</vt:lpstr>
      <vt:lpstr>Calibri Light</vt:lpstr>
      <vt:lpstr>Century Schoolbook</vt:lpstr>
      <vt:lpstr>Corbel</vt:lpstr>
      <vt:lpstr>Segoe Sans</vt:lpstr>
      <vt:lpstr>Times New Roman</vt:lpstr>
      <vt:lpstr>Verdana</vt:lpstr>
      <vt:lpstr>Wingdings</vt:lpstr>
      <vt:lpstr>Headlines</vt:lpstr>
      <vt:lpstr>PowerPoint Presentation</vt:lpstr>
      <vt:lpstr>Deep Learning for underwater monitoring  </vt:lpstr>
      <vt:lpstr>Overview</vt:lpstr>
      <vt:lpstr>PowerPoint Presentation</vt:lpstr>
      <vt:lpstr>Basics concepts and terminology </vt:lpstr>
      <vt:lpstr>Artificial Intelligence and Machine Learning</vt:lpstr>
      <vt:lpstr>Tasks</vt:lpstr>
      <vt:lpstr>Image Recognition Tasks</vt:lpstr>
      <vt:lpstr>Semantic, instance, and panoptic segmentation</vt:lpstr>
      <vt:lpstr>Machine Learning</vt:lpstr>
      <vt:lpstr>Learning Types</vt:lpstr>
      <vt:lpstr>Deep Learning</vt:lpstr>
      <vt:lpstr>PowerPoint Presentation</vt:lpstr>
      <vt:lpstr>Deep Learning in Speech Recognition</vt:lpstr>
      <vt:lpstr>DeepLearning in Computer Vision:  ImageNet – the Computer Vision World Cup</vt:lpstr>
      <vt:lpstr>Inspired by the brain</vt:lpstr>
      <vt:lpstr>Artificial neuron</vt:lpstr>
      <vt:lpstr>Artificial neuron </vt:lpstr>
      <vt:lpstr>From artificial neuron to artificial neural network</vt:lpstr>
      <vt:lpstr>Human Visual Perception</vt:lpstr>
      <vt:lpstr>Deep learning vs human brain</vt:lpstr>
      <vt:lpstr>What did it learn?</vt:lpstr>
      <vt:lpstr>How neural networks learns? </vt:lpstr>
      <vt:lpstr>PowerPoint Presentation</vt:lpstr>
      <vt:lpstr>PowerPoint Presentation</vt:lpstr>
      <vt:lpstr>Supervised learning</vt:lpstr>
      <vt:lpstr>PowerPoint Presentation</vt:lpstr>
      <vt:lpstr>Learning via error minimization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Loss (and how it is good the network in the real world)</vt:lpstr>
      <vt:lpstr>Loss (and how it is good the network in the real world)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Optimization – Adam</vt:lpstr>
      <vt:lpstr>Optimization – Adam</vt:lpstr>
      <vt:lpstr>Optimization – Adam</vt:lpstr>
      <vt:lpstr>Training dataset and network optimization – terminology</vt:lpstr>
      <vt:lpstr>Takeaway message about training  </vt:lpstr>
      <vt:lpstr>Takeaway message about data</vt:lpstr>
      <vt:lpstr>Optimization and domain</vt:lpstr>
      <vt:lpstr>Optimization and domain</vt:lpstr>
      <vt:lpstr>Model evaluation – accuracy </vt:lpstr>
      <vt:lpstr>Model evaluation – IoU </vt:lpstr>
      <vt:lpstr>Convolutional Neural Networks (CNN)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 architectures  </vt:lpstr>
      <vt:lpstr>PowerPoint Presentation</vt:lpstr>
      <vt:lpstr>PowerPoint Presentation</vt:lpstr>
      <vt:lpstr>PowerPoint Presentation</vt:lpstr>
      <vt:lpstr>PowerPoint Presentation</vt:lpstr>
      <vt:lpstr>Deep Neural Network – Vanishing gradient</vt:lpstr>
      <vt:lpstr>Deep Neural Network – Vanishing gradient</vt:lpstr>
      <vt:lpstr>TRANSFER LEARNING, FINE-TUNING, AND FOUNDATIONAL MODELS </vt:lpstr>
      <vt:lpstr>Transfer learning</vt:lpstr>
      <vt:lpstr>Fine-tuning</vt:lpstr>
      <vt:lpstr>Example: classification</vt:lpstr>
      <vt:lpstr>Example: semantic segmentation</vt:lpstr>
      <vt:lpstr>How does fine-tuning work? </vt:lpstr>
      <vt:lpstr>Catastrophic forgetting</vt:lpstr>
      <vt:lpstr>Foundational models</vt:lpstr>
      <vt:lpstr>Foundational models – SAM</vt:lpstr>
      <vt:lpstr>VISUAL TRANSFORMERS</vt:lpstr>
      <vt:lpstr>Transformers</vt:lpstr>
      <vt:lpstr>Transformers (the origin)</vt:lpstr>
      <vt:lpstr>Vanishing gradient</vt:lpstr>
      <vt:lpstr>Architecture</vt:lpstr>
      <vt:lpstr>Encoder</vt:lpstr>
      <vt:lpstr>Multi-head attention</vt:lpstr>
      <vt:lpstr>Single-head attention</vt:lpstr>
      <vt:lpstr>Single-head attention</vt:lpstr>
      <vt:lpstr>Self-attention</vt:lpstr>
      <vt:lpstr>Cross-attention vs self-attention</vt:lpstr>
      <vt:lpstr>Visual Transformer (ViT)</vt:lpstr>
      <vt:lpstr>Visual Transformer - Architecture</vt:lpstr>
      <vt:lpstr>Inspecting Visual Transformers</vt:lpstr>
      <vt:lpstr>Inspecting Visual Transformers</vt:lpstr>
      <vt:lpstr>What’s next…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AND INTELLIGENT 3D SYSTEMS</dc:title>
  <dc:creator>Massimiliano Corsini</dc:creator>
  <cp:lastModifiedBy>MASSIMILIANO CORSINI</cp:lastModifiedBy>
  <cp:revision>313</cp:revision>
  <dcterms:created xsi:type="dcterms:W3CDTF">2020-10-11T15:03:15Z</dcterms:created>
  <dcterms:modified xsi:type="dcterms:W3CDTF">2025-09-18T16:03:22Z</dcterms:modified>
</cp:coreProperties>
</file>